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68" r:id="rId4"/>
    <p:sldId id="257" r:id="rId5"/>
    <p:sldId id="269" r:id="rId6"/>
    <p:sldId id="259" r:id="rId7"/>
    <p:sldId id="260" r:id="rId8"/>
    <p:sldId id="266" r:id="rId9"/>
    <p:sldId id="262" r:id="rId10"/>
    <p:sldId id="263" r:id="rId11"/>
    <p:sldId id="261"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2" d="100"/>
          <a:sy n="72"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9/22/2022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9/22/2022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9/22/2022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9/22/2022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9/22/2022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kane103@kingstreet.durham.sch.uk" TargetMode="External"/><Relationship Id="rId2" Type="http://schemas.openxmlformats.org/officeDocument/2006/relationships/hyperlink" Target="mailto:s.wigham100@kingstreet.durham.sch.uk" TargetMode="External"/><Relationship Id="rId1" Type="http://schemas.openxmlformats.org/officeDocument/2006/relationships/slideLayout" Target="../slideLayouts/slideLayout2.xml"/><Relationship Id="rId4" Type="http://schemas.openxmlformats.org/officeDocument/2006/relationships/hyperlink" Target="mailto:n.livesley300@kingstreet.durham.sch.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F0E6-14D9-4CE3-B9F9-A70E052D3F1D}"/>
              </a:ext>
            </a:extLst>
          </p:cNvPr>
          <p:cNvSpPr>
            <a:spLocks noGrp="1"/>
          </p:cNvSpPr>
          <p:nvPr>
            <p:ph type="ctrTitle"/>
          </p:nvPr>
        </p:nvSpPr>
        <p:spPr/>
        <p:txBody>
          <a:bodyPr/>
          <a:lstStyle/>
          <a:p>
            <a:r>
              <a:rPr lang="en-GB" dirty="0">
                <a:latin typeface="NTPreCursivefk" panose="03000400000000000000" pitchFamily="66" charset="0"/>
              </a:rPr>
              <a:t>Welcome to year 3</a:t>
            </a:r>
          </a:p>
        </p:txBody>
      </p:sp>
      <p:sp>
        <p:nvSpPr>
          <p:cNvPr id="3" name="Subtitle 2">
            <a:extLst>
              <a:ext uri="{FF2B5EF4-FFF2-40B4-BE49-F238E27FC236}">
                <a16:creationId xmlns:a16="http://schemas.microsoft.com/office/drawing/2014/main" id="{FCF4F0A9-D3C2-4ABC-9252-87EC10482EFB}"/>
              </a:ext>
            </a:extLst>
          </p:cNvPr>
          <p:cNvSpPr>
            <a:spLocks noGrp="1"/>
          </p:cNvSpPr>
          <p:nvPr>
            <p:ph type="subTitle" idx="1"/>
          </p:nvPr>
        </p:nvSpPr>
        <p:spPr/>
        <p:txBody>
          <a:bodyPr/>
          <a:lstStyle/>
          <a:p>
            <a:r>
              <a:rPr lang="en-GB" dirty="0">
                <a:latin typeface="NTPreCursivefk" panose="03000400000000000000" pitchFamily="66" charset="0"/>
              </a:rPr>
              <a:t>Mrs. Heightley, Miss Brown &amp; Miss Navin</a:t>
            </a:r>
          </a:p>
        </p:txBody>
      </p:sp>
    </p:spTree>
    <p:extLst>
      <p:ext uri="{BB962C8B-B14F-4D97-AF65-F5344CB8AC3E}">
        <p14:creationId xmlns:p14="http://schemas.microsoft.com/office/powerpoint/2010/main" val="2268895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p:txBody>
          <a:bodyPr/>
          <a:lstStyle/>
          <a:p>
            <a:r>
              <a:rPr lang="en-GB" dirty="0">
                <a:latin typeface="NTPreCursivefk" panose="03000400000000000000" pitchFamily="66" charset="0"/>
              </a:rPr>
              <a:t>Helping At Home</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2103120"/>
            <a:ext cx="10058400" cy="3931920"/>
          </a:xfrm>
        </p:spPr>
        <p:txBody>
          <a:bodyPr>
            <a:normAutofit/>
          </a:bodyPr>
          <a:lstStyle/>
          <a:p>
            <a:r>
              <a:rPr lang="en-GB" sz="2800" dirty="0">
                <a:latin typeface="NTPreCursivefk" panose="03000400000000000000" pitchFamily="66" charset="0"/>
              </a:rPr>
              <a:t>Regular reading</a:t>
            </a:r>
          </a:p>
          <a:p>
            <a:r>
              <a:rPr lang="en-GB" sz="2800" dirty="0">
                <a:latin typeface="NTPreCursivefk" panose="03000400000000000000" pitchFamily="66" charset="0"/>
              </a:rPr>
              <a:t>Times tables</a:t>
            </a:r>
          </a:p>
          <a:p>
            <a:r>
              <a:rPr lang="en-GB" sz="2800" dirty="0">
                <a:latin typeface="NTPreCursivefk" panose="03000400000000000000" pitchFamily="66" charset="0"/>
              </a:rPr>
              <a:t>Telling the time</a:t>
            </a:r>
          </a:p>
          <a:p>
            <a:r>
              <a:rPr lang="en-GB" sz="2800" dirty="0">
                <a:latin typeface="NTPreCursivefk" panose="03000400000000000000" pitchFamily="66" charset="0"/>
              </a:rPr>
              <a:t>Cooking &amp; baking</a:t>
            </a:r>
          </a:p>
          <a:p>
            <a:r>
              <a:rPr lang="en-GB" sz="2800" dirty="0">
                <a:latin typeface="NTPreCursivefk" panose="03000400000000000000" pitchFamily="66" charset="0"/>
              </a:rPr>
              <a:t>Get outdoors</a:t>
            </a:r>
          </a:p>
          <a:p>
            <a:r>
              <a:rPr lang="en-GB" sz="2800" dirty="0">
                <a:latin typeface="NTPreCursivefk" panose="03000400000000000000" pitchFamily="66" charset="0"/>
              </a:rPr>
              <a:t>Sleep!</a:t>
            </a:r>
          </a:p>
        </p:txBody>
      </p:sp>
    </p:spTree>
    <p:extLst>
      <p:ext uri="{BB962C8B-B14F-4D97-AF65-F5344CB8AC3E}">
        <p14:creationId xmlns:p14="http://schemas.microsoft.com/office/powerpoint/2010/main" val="1178285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642594"/>
            <a:ext cx="10058400" cy="981811"/>
          </a:xfrm>
        </p:spPr>
        <p:txBody>
          <a:bodyPr/>
          <a:lstStyle/>
          <a:p>
            <a:r>
              <a:rPr lang="en-GB" dirty="0">
                <a:latin typeface="NTPreCursivefk" panose="03000400000000000000" pitchFamily="66" charset="0"/>
              </a:rPr>
              <a:t>Expectations of Behaviour &amp; Gem Powers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742278" y="1484555"/>
            <a:ext cx="10725374" cy="4550485"/>
          </a:xfrm>
        </p:spPr>
        <p:txBody>
          <a:bodyPr>
            <a:normAutofit/>
          </a:bodyPr>
          <a:lstStyle/>
          <a:p>
            <a:r>
              <a:rPr lang="en-GB" sz="2400" dirty="0">
                <a:latin typeface="NTPreCursivefk" panose="03000400000000000000" pitchFamily="66" charset="0"/>
              </a:rPr>
              <a:t>We have high expectations of our children, encouraging kindness, focus and self-regulation.</a:t>
            </a:r>
          </a:p>
          <a:p>
            <a:r>
              <a:rPr lang="en-GB" sz="2400" dirty="0">
                <a:latin typeface="NTPreCursivefk" panose="03000400000000000000" pitchFamily="66" charset="0"/>
              </a:rPr>
              <a:t>Visitors and members of the public always comment on the excellent behaviour of the children!</a:t>
            </a:r>
          </a:p>
          <a:p>
            <a:r>
              <a:rPr lang="en-GB" sz="2400" dirty="0">
                <a:latin typeface="NTPreCursivefk" panose="03000400000000000000" pitchFamily="66" charset="0"/>
              </a:rPr>
              <a:t>We encourage this through our Gem Powers:</a:t>
            </a:r>
          </a:p>
        </p:txBody>
      </p:sp>
      <p:pic>
        <p:nvPicPr>
          <p:cNvPr id="4" name="Picture 3">
            <a:extLst>
              <a:ext uri="{FF2B5EF4-FFF2-40B4-BE49-F238E27FC236}">
                <a16:creationId xmlns:a16="http://schemas.microsoft.com/office/drawing/2014/main" id="{B2FB833B-7A20-4B24-AF76-F6FD6F29B0E3}"/>
              </a:ext>
            </a:extLst>
          </p:cNvPr>
          <p:cNvPicPr>
            <a:picLocks noChangeAspect="1"/>
          </p:cNvPicPr>
          <p:nvPr/>
        </p:nvPicPr>
        <p:blipFill>
          <a:blip r:embed="rId2"/>
          <a:stretch>
            <a:fillRect/>
          </a:stretch>
        </p:blipFill>
        <p:spPr>
          <a:xfrm>
            <a:off x="2720340" y="2967990"/>
            <a:ext cx="5885778" cy="2885746"/>
          </a:xfrm>
          <a:prstGeom prst="rect">
            <a:avLst/>
          </a:prstGeom>
        </p:spPr>
      </p:pic>
      <p:sp>
        <p:nvSpPr>
          <p:cNvPr id="5" name="TextBox 4">
            <a:extLst>
              <a:ext uri="{FF2B5EF4-FFF2-40B4-BE49-F238E27FC236}">
                <a16:creationId xmlns:a16="http://schemas.microsoft.com/office/drawing/2014/main" id="{5552675C-F2A7-464F-B0C9-8B6AB3719D16}"/>
              </a:ext>
            </a:extLst>
          </p:cNvPr>
          <p:cNvSpPr txBox="1"/>
          <p:nvPr/>
        </p:nvSpPr>
        <p:spPr>
          <a:xfrm>
            <a:off x="2807745" y="4041531"/>
            <a:ext cx="2420471" cy="523220"/>
          </a:xfrm>
          <a:prstGeom prst="rect">
            <a:avLst/>
          </a:prstGeom>
          <a:noFill/>
        </p:spPr>
        <p:txBody>
          <a:bodyPr wrap="square" rtlCol="0">
            <a:spAutoFit/>
          </a:bodyPr>
          <a:lstStyle/>
          <a:p>
            <a:r>
              <a:rPr lang="en-GB" sz="2800" dirty="0">
                <a:latin typeface="NTPreCursivefk" panose="03000400000000000000" pitchFamily="66" charset="0"/>
              </a:rPr>
              <a:t>Being responsible</a:t>
            </a:r>
          </a:p>
        </p:txBody>
      </p:sp>
      <p:sp>
        <p:nvSpPr>
          <p:cNvPr id="6" name="TextBox 5">
            <a:extLst>
              <a:ext uri="{FF2B5EF4-FFF2-40B4-BE49-F238E27FC236}">
                <a16:creationId xmlns:a16="http://schemas.microsoft.com/office/drawing/2014/main" id="{19387F90-664D-4855-954A-39E3E83965CD}"/>
              </a:ext>
            </a:extLst>
          </p:cNvPr>
          <p:cNvSpPr txBox="1"/>
          <p:nvPr/>
        </p:nvSpPr>
        <p:spPr>
          <a:xfrm>
            <a:off x="4894729" y="2786686"/>
            <a:ext cx="2420471" cy="523220"/>
          </a:xfrm>
          <a:prstGeom prst="rect">
            <a:avLst/>
          </a:prstGeom>
          <a:noFill/>
        </p:spPr>
        <p:txBody>
          <a:bodyPr wrap="square" rtlCol="0">
            <a:spAutoFit/>
          </a:bodyPr>
          <a:lstStyle/>
          <a:p>
            <a:r>
              <a:rPr lang="en-GB" sz="2800" dirty="0">
                <a:solidFill>
                  <a:srgbClr val="FF0000"/>
                </a:solidFill>
                <a:latin typeface="NTPreCursivefk" panose="03000400000000000000" pitchFamily="66" charset="0"/>
              </a:rPr>
              <a:t>Being kind</a:t>
            </a:r>
          </a:p>
        </p:txBody>
      </p:sp>
      <p:sp>
        <p:nvSpPr>
          <p:cNvPr id="7" name="TextBox 6">
            <a:extLst>
              <a:ext uri="{FF2B5EF4-FFF2-40B4-BE49-F238E27FC236}">
                <a16:creationId xmlns:a16="http://schemas.microsoft.com/office/drawing/2014/main" id="{86573109-61F5-415C-B998-551C62BF59A2}"/>
              </a:ext>
            </a:extLst>
          </p:cNvPr>
          <p:cNvSpPr txBox="1"/>
          <p:nvPr/>
        </p:nvSpPr>
        <p:spPr>
          <a:xfrm>
            <a:off x="6728908" y="4027429"/>
            <a:ext cx="2420471" cy="523220"/>
          </a:xfrm>
          <a:prstGeom prst="rect">
            <a:avLst/>
          </a:prstGeom>
          <a:noFill/>
        </p:spPr>
        <p:txBody>
          <a:bodyPr wrap="square" rtlCol="0">
            <a:spAutoFit/>
          </a:bodyPr>
          <a:lstStyle/>
          <a:p>
            <a:r>
              <a:rPr lang="en-GB" sz="2800" dirty="0">
                <a:solidFill>
                  <a:srgbClr val="00B050"/>
                </a:solidFill>
                <a:latin typeface="NTPreCursivefk" panose="03000400000000000000" pitchFamily="66" charset="0"/>
              </a:rPr>
              <a:t>Being resilient</a:t>
            </a:r>
          </a:p>
        </p:txBody>
      </p:sp>
      <p:sp>
        <p:nvSpPr>
          <p:cNvPr id="8" name="TextBox 7">
            <a:extLst>
              <a:ext uri="{FF2B5EF4-FFF2-40B4-BE49-F238E27FC236}">
                <a16:creationId xmlns:a16="http://schemas.microsoft.com/office/drawing/2014/main" id="{A898A98F-FEBE-405C-A04D-03C006979ED6}"/>
              </a:ext>
            </a:extLst>
          </p:cNvPr>
          <p:cNvSpPr txBox="1"/>
          <p:nvPr/>
        </p:nvSpPr>
        <p:spPr>
          <a:xfrm>
            <a:off x="6868757" y="5324941"/>
            <a:ext cx="2420471" cy="523220"/>
          </a:xfrm>
          <a:prstGeom prst="rect">
            <a:avLst/>
          </a:prstGeom>
          <a:noFill/>
        </p:spPr>
        <p:txBody>
          <a:bodyPr wrap="square" rtlCol="0">
            <a:spAutoFit/>
          </a:bodyPr>
          <a:lstStyle/>
          <a:p>
            <a:r>
              <a:rPr lang="en-GB" sz="2800" dirty="0">
                <a:solidFill>
                  <a:srgbClr val="FFC000"/>
                </a:solidFill>
                <a:latin typeface="NTPreCursivefk" panose="03000400000000000000" pitchFamily="66" charset="0"/>
              </a:rPr>
              <a:t>Collaborating</a:t>
            </a:r>
          </a:p>
        </p:txBody>
      </p:sp>
      <p:sp>
        <p:nvSpPr>
          <p:cNvPr id="9" name="TextBox 8">
            <a:extLst>
              <a:ext uri="{FF2B5EF4-FFF2-40B4-BE49-F238E27FC236}">
                <a16:creationId xmlns:a16="http://schemas.microsoft.com/office/drawing/2014/main" id="{72E3E14A-CF20-447D-9DBE-AF26A4FB20FB}"/>
              </a:ext>
            </a:extLst>
          </p:cNvPr>
          <p:cNvSpPr txBox="1"/>
          <p:nvPr/>
        </p:nvSpPr>
        <p:spPr>
          <a:xfrm>
            <a:off x="4885764" y="4240931"/>
            <a:ext cx="2420471" cy="523220"/>
          </a:xfrm>
          <a:prstGeom prst="rect">
            <a:avLst/>
          </a:prstGeom>
          <a:noFill/>
        </p:spPr>
        <p:txBody>
          <a:bodyPr wrap="square" rtlCol="0">
            <a:spAutoFit/>
          </a:bodyPr>
          <a:lstStyle/>
          <a:p>
            <a:r>
              <a:rPr lang="en-GB" sz="2800" dirty="0">
                <a:solidFill>
                  <a:srgbClr val="7030A0"/>
                </a:solidFill>
                <a:latin typeface="NTPreCursivefk" panose="03000400000000000000" pitchFamily="66" charset="0"/>
              </a:rPr>
              <a:t>Co-operating</a:t>
            </a:r>
          </a:p>
        </p:txBody>
      </p:sp>
      <p:sp>
        <p:nvSpPr>
          <p:cNvPr id="10" name="TextBox 9">
            <a:extLst>
              <a:ext uri="{FF2B5EF4-FFF2-40B4-BE49-F238E27FC236}">
                <a16:creationId xmlns:a16="http://schemas.microsoft.com/office/drawing/2014/main" id="{2F7EA0B2-C1B5-4AC4-96D2-67AB029FB774}"/>
              </a:ext>
            </a:extLst>
          </p:cNvPr>
          <p:cNvSpPr txBox="1"/>
          <p:nvPr/>
        </p:nvSpPr>
        <p:spPr>
          <a:xfrm>
            <a:off x="3242758" y="5504016"/>
            <a:ext cx="2420471" cy="523220"/>
          </a:xfrm>
          <a:prstGeom prst="rect">
            <a:avLst/>
          </a:prstGeom>
          <a:noFill/>
        </p:spPr>
        <p:txBody>
          <a:bodyPr wrap="square" rtlCol="0">
            <a:spAutoFit/>
          </a:bodyPr>
          <a:lstStyle/>
          <a:p>
            <a:r>
              <a:rPr lang="en-GB" sz="2800" dirty="0">
                <a:solidFill>
                  <a:srgbClr val="0070C0"/>
                </a:solidFill>
                <a:latin typeface="NTPreCursivefk" panose="03000400000000000000" pitchFamily="66" charset="0"/>
              </a:rPr>
              <a:t>Focusing</a:t>
            </a:r>
          </a:p>
        </p:txBody>
      </p:sp>
    </p:spTree>
    <p:extLst>
      <p:ext uri="{BB962C8B-B14F-4D97-AF65-F5344CB8AC3E}">
        <p14:creationId xmlns:p14="http://schemas.microsoft.com/office/powerpoint/2010/main" val="1345515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662609" y="279689"/>
            <a:ext cx="10058400" cy="1086542"/>
          </a:xfrm>
        </p:spPr>
        <p:txBody>
          <a:bodyPr/>
          <a:lstStyle/>
          <a:p>
            <a:r>
              <a:rPr lang="en-GB" dirty="0">
                <a:latin typeface="NTPreCursivefk" panose="03000400000000000000" pitchFamily="66" charset="0"/>
              </a:rPr>
              <a:t>Contact Information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662609" y="1258957"/>
            <a:ext cx="11092069" cy="5319354"/>
          </a:xfrm>
        </p:spPr>
        <p:txBody>
          <a:bodyPr>
            <a:normAutofit lnSpcReduction="10000"/>
          </a:bodyPr>
          <a:lstStyle/>
          <a:p>
            <a:r>
              <a:rPr lang="en-GB" sz="2800" dirty="0">
                <a:latin typeface="NTPreCursivefk" panose="03000400000000000000" pitchFamily="66" charset="0"/>
              </a:rPr>
              <a:t>Teachers are available each morning on the school yard for any concerns or questions.</a:t>
            </a:r>
          </a:p>
          <a:p>
            <a:r>
              <a:rPr lang="en-GB" sz="2800" dirty="0">
                <a:latin typeface="NTPreCursivefk" panose="03000400000000000000" pitchFamily="66" charset="0"/>
              </a:rPr>
              <a:t>If you would prefer to make an appointment, you can do so through the school office.</a:t>
            </a:r>
          </a:p>
          <a:p>
            <a:r>
              <a:rPr lang="en-GB" sz="2800" dirty="0">
                <a:latin typeface="NTPreCursivefk" panose="03000400000000000000" pitchFamily="66" charset="0"/>
              </a:rPr>
              <a:t>Teachers can also be contacted directly via email.  Please be aware, as a school we support a healthy work-life balance and do not expect staff to respond outside of working hours so do be mindful of this!</a:t>
            </a:r>
          </a:p>
          <a:p>
            <a:pPr marL="0" indent="0">
              <a:buNone/>
            </a:pPr>
            <a:endParaRPr lang="en-GB" sz="2800" dirty="0">
              <a:latin typeface="NTPreCursivefk" panose="03000400000000000000" pitchFamily="66" charset="0"/>
            </a:endParaRPr>
          </a:p>
          <a:p>
            <a:r>
              <a:rPr lang="en-GB" sz="2800" dirty="0">
                <a:solidFill>
                  <a:srgbClr val="0000FF"/>
                </a:solidFill>
                <a:latin typeface="NTPreCursivefk" panose="03000400000000000000" pitchFamily="66" charset="0"/>
                <a:hlinkClick r:id="rId2">
                  <a:extLst>
                    <a:ext uri="{A12FA001-AC4F-418D-AE19-62706E023703}">
                      <ahyp:hlinkClr xmlns:ahyp="http://schemas.microsoft.com/office/drawing/2018/hyperlinkcolor" val="tx"/>
                    </a:ext>
                  </a:extLst>
                </a:hlinkClick>
              </a:rPr>
              <a:t>s.wigham100@kingstreet.durham.sch.uk</a:t>
            </a:r>
            <a:r>
              <a:rPr lang="en-GB" sz="2800" dirty="0">
                <a:solidFill>
                  <a:srgbClr val="0000FF"/>
                </a:solidFill>
                <a:latin typeface="NTPreCursivefk" panose="03000400000000000000" pitchFamily="66" charset="0"/>
              </a:rPr>
              <a:t> </a:t>
            </a:r>
          </a:p>
          <a:p>
            <a:endParaRPr lang="en-GB" sz="2800" dirty="0">
              <a:solidFill>
                <a:srgbClr val="0000FF"/>
              </a:solidFill>
              <a:latin typeface="NTPreCursivefk" panose="03000400000000000000" pitchFamily="66" charset="0"/>
            </a:endParaRPr>
          </a:p>
          <a:p>
            <a:r>
              <a:rPr lang="en-GB" sz="2800" dirty="0">
                <a:solidFill>
                  <a:srgbClr val="0000FF"/>
                </a:solidFill>
                <a:latin typeface="NTPreCursivefk" panose="03000400000000000000" pitchFamily="66" charset="0"/>
                <a:hlinkClick r:id="rId3">
                  <a:extLst>
                    <a:ext uri="{A12FA001-AC4F-418D-AE19-62706E023703}">
                      <ahyp:hlinkClr xmlns:ahyp="http://schemas.microsoft.com/office/drawing/2018/hyperlinkcolor" val="tx"/>
                    </a:ext>
                  </a:extLst>
                </a:hlinkClick>
              </a:rPr>
              <a:t>j.kane103@kingstreet.durham.sch.uk</a:t>
            </a:r>
            <a:r>
              <a:rPr lang="en-GB" sz="2800" dirty="0">
                <a:solidFill>
                  <a:srgbClr val="0000FF"/>
                </a:solidFill>
                <a:latin typeface="NTPreCursivefk" panose="03000400000000000000" pitchFamily="66" charset="0"/>
              </a:rPr>
              <a:t> </a:t>
            </a:r>
          </a:p>
          <a:p>
            <a:pPr marL="0" indent="0">
              <a:buNone/>
            </a:pPr>
            <a:endParaRPr lang="en-GB" sz="2800" dirty="0">
              <a:solidFill>
                <a:srgbClr val="0000FF"/>
              </a:solidFill>
              <a:latin typeface="NTPreCursivefk" panose="03000400000000000000" pitchFamily="66" charset="0"/>
            </a:endParaRPr>
          </a:p>
          <a:p>
            <a:r>
              <a:rPr lang="en-GB" sz="2800" dirty="0">
                <a:solidFill>
                  <a:srgbClr val="0000FF"/>
                </a:solidFill>
                <a:latin typeface="NTPreCursivefk" panose="03000400000000000000" pitchFamily="66" charset="0"/>
                <a:hlinkClick r:id="rId4">
                  <a:extLst>
                    <a:ext uri="{A12FA001-AC4F-418D-AE19-62706E023703}">
                      <ahyp:hlinkClr xmlns:ahyp="http://schemas.microsoft.com/office/drawing/2018/hyperlinkcolor" val="tx"/>
                    </a:ext>
                  </a:extLst>
                </a:hlinkClick>
              </a:rPr>
              <a:t>n.livesley300@kingstreet.durham.sch.uk</a:t>
            </a:r>
            <a:r>
              <a:rPr lang="en-GB" sz="2800" dirty="0">
                <a:solidFill>
                  <a:srgbClr val="0000FF"/>
                </a:solidFill>
                <a:latin typeface="NTPreCursivefk" panose="03000400000000000000" pitchFamily="66" charset="0"/>
              </a:rPr>
              <a:t> </a:t>
            </a: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370018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642594"/>
            <a:ext cx="10058400" cy="947745"/>
          </a:xfrm>
        </p:spPr>
        <p:txBody>
          <a:bodyPr/>
          <a:lstStyle/>
          <a:p>
            <a:r>
              <a:rPr lang="en-GB" dirty="0">
                <a:latin typeface="NTPreCursivefk" panose="03000400000000000000" pitchFamily="66" charset="0"/>
              </a:rPr>
              <a:t>Our Learning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p:txBody>
          <a:bodyPr/>
          <a:lstStyle/>
          <a:p>
            <a:endParaRPr lang="en-GB" dirty="0"/>
          </a:p>
        </p:txBody>
      </p:sp>
      <p:pic>
        <p:nvPicPr>
          <p:cNvPr id="8" name="Picture 7">
            <a:extLst>
              <a:ext uri="{FF2B5EF4-FFF2-40B4-BE49-F238E27FC236}">
                <a16:creationId xmlns:a16="http://schemas.microsoft.com/office/drawing/2014/main" id="{599DAF3E-6B0B-4A07-91C3-2F5F1557BFA7}"/>
              </a:ext>
            </a:extLst>
          </p:cNvPr>
          <p:cNvPicPr>
            <a:picLocks noChangeAspect="1"/>
          </p:cNvPicPr>
          <p:nvPr/>
        </p:nvPicPr>
        <p:blipFill>
          <a:blip r:embed="rId2"/>
          <a:stretch>
            <a:fillRect/>
          </a:stretch>
        </p:blipFill>
        <p:spPr>
          <a:xfrm>
            <a:off x="312604" y="1590339"/>
            <a:ext cx="5783395" cy="4466658"/>
          </a:xfrm>
          <a:prstGeom prst="rect">
            <a:avLst/>
          </a:prstGeom>
        </p:spPr>
      </p:pic>
      <p:pic>
        <p:nvPicPr>
          <p:cNvPr id="9" name="Picture 8">
            <a:extLst>
              <a:ext uri="{FF2B5EF4-FFF2-40B4-BE49-F238E27FC236}">
                <a16:creationId xmlns:a16="http://schemas.microsoft.com/office/drawing/2014/main" id="{C2CCF114-B355-402C-BEFA-530DD7FD8582}"/>
              </a:ext>
            </a:extLst>
          </p:cNvPr>
          <p:cNvPicPr>
            <a:picLocks noChangeAspect="1"/>
          </p:cNvPicPr>
          <p:nvPr/>
        </p:nvPicPr>
        <p:blipFill>
          <a:blip r:embed="rId3"/>
          <a:stretch>
            <a:fillRect/>
          </a:stretch>
        </p:blipFill>
        <p:spPr>
          <a:xfrm>
            <a:off x="6333079" y="114335"/>
            <a:ext cx="5480890" cy="3617189"/>
          </a:xfrm>
          <a:prstGeom prst="rect">
            <a:avLst/>
          </a:prstGeom>
        </p:spPr>
      </p:pic>
      <p:pic>
        <p:nvPicPr>
          <p:cNvPr id="10" name="Picture 9">
            <a:extLst>
              <a:ext uri="{FF2B5EF4-FFF2-40B4-BE49-F238E27FC236}">
                <a16:creationId xmlns:a16="http://schemas.microsoft.com/office/drawing/2014/main" id="{FB220EFF-9FD1-4DC5-A4DF-7CD912272141}"/>
              </a:ext>
            </a:extLst>
          </p:cNvPr>
          <p:cNvPicPr>
            <a:picLocks noChangeAspect="1"/>
          </p:cNvPicPr>
          <p:nvPr/>
        </p:nvPicPr>
        <p:blipFill>
          <a:blip r:embed="rId4"/>
          <a:stretch>
            <a:fillRect/>
          </a:stretch>
        </p:blipFill>
        <p:spPr>
          <a:xfrm>
            <a:off x="6333078" y="3714776"/>
            <a:ext cx="5480889" cy="3045273"/>
          </a:xfrm>
          <a:prstGeom prst="rect">
            <a:avLst/>
          </a:prstGeom>
        </p:spPr>
      </p:pic>
    </p:spTree>
    <p:extLst>
      <p:ext uri="{BB962C8B-B14F-4D97-AF65-F5344CB8AC3E}">
        <p14:creationId xmlns:p14="http://schemas.microsoft.com/office/powerpoint/2010/main" val="267719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312281" y="515136"/>
            <a:ext cx="10058400" cy="947745"/>
          </a:xfrm>
        </p:spPr>
        <p:txBody>
          <a:bodyPr/>
          <a:lstStyle/>
          <a:p>
            <a:r>
              <a:rPr lang="en-GB" dirty="0">
                <a:latin typeface="NTPreCursivefk" panose="03000400000000000000" pitchFamily="66" charset="0"/>
              </a:rPr>
              <a:t>Our Learning</a:t>
            </a:r>
          </a:p>
        </p:txBody>
      </p:sp>
      <p:pic>
        <p:nvPicPr>
          <p:cNvPr id="7" name="Picture 6">
            <a:extLst>
              <a:ext uri="{FF2B5EF4-FFF2-40B4-BE49-F238E27FC236}">
                <a16:creationId xmlns:a16="http://schemas.microsoft.com/office/drawing/2014/main" id="{C8124E6E-69A9-47BD-A1EB-A35BE8CD496D}"/>
              </a:ext>
            </a:extLst>
          </p:cNvPr>
          <p:cNvPicPr>
            <a:picLocks noChangeAspect="1"/>
          </p:cNvPicPr>
          <p:nvPr/>
        </p:nvPicPr>
        <p:blipFill>
          <a:blip r:embed="rId2"/>
          <a:stretch>
            <a:fillRect/>
          </a:stretch>
        </p:blipFill>
        <p:spPr>
          <a:xfrm>
            <a:off x="3551122" y="1462881"/>
            <a:ext cx="8328597" cy="4692968"/>
          </a:xfrm>
          <a:prstGeom prst="rect">
            <a:avLst/>
          </a:prstGeom>
        </p:spPr>
      </p:pic>
      <p:sp>
        <p:nvSpPr>
          <p:cNvPr id="11" name="Title 1">
            <a:extLst>
              <a:ext uri="{FF2B5EF4-FFF2-40B4-BE49-F238E27FC236}">
                <a16:creationId xmlns:a16="http://schemas.microsoft.com/office/drawing/2014/main" id="{2A4A7D3C-3F03-4024-AFA3-BCF5B8C4505B}"/>
              </a:ext>
            </a:extLst>
          </p:cNvPr>
          <p:cNvSpPr>
            <a:spLocks noGrp="1"/>
          </p:cNvSpPr>
          <p:nvPr>
            <p:ph idx="1"/>
          </p:nvPr>
        </p:nvSpPr>
        <p:spPr>
          <a:xfrm>
            <a:off x="312281" y="1317107"/>
            <a:ext cx="3252554" cy="5295727"/>
          </a:xfrm>
        </p:spPr>
        <p:txBody>
          <a:bodyPr>
            <a:noAutofit/>
          </a:bodyPr>
          <a:lstStyle/>
          <a:p>
            <a:pPr marL="0" indent="0">
              <a:buNone/>
            </a:pPr>
            <a:r>
              <a:rPr lang="en-GB" sz="2600" dirty="0">
                <a:latin typeface="NTPreCursivefk" panose="03000400000000000000" pitchFamily="66" charset="0"/>
              </a:rPr>
              <a:t>This is an example of a weekly timetable in Year 3. Please be aware that this is an example only as our timetable is entirely flexible and there are times when things have to be moved around to accommodate various events and activities that might be happening in school on a particular day. </a:t>
            </a:r>
          </a:p>
        </p:txBody>
      </p:sp>
    </p:spTree>
    <p:extLst>
      <p:ext uri="{BB962C8B-B14F-4D97-AF65-F5344CB8AC3E}">
        <p14:creationId xmlns:p14="http://schemas.microsoft.com/office/powerpoint/2010/main" val="336036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364435"/>
            <a:ext cx="10058400" cy="1093304"/>
          </a:xfrm>
        </p:spPr>
        <p:txBody>
          <a:bodyPr/>
          <a:lstStyle/>
          <a:p>
            <a:r>
              <a:rPr lang="en-GB" dirty="0">
                <a:latin typeface="NTPreCursivefk" panose="03000400000000000000" pitchFamily="66" charset="0"/>
              </a:rPr>
              <a:t>Uniform &amp; PE kit</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57739"/>
            <a:ext cx="10058400" cy="5035826"/>
          </a:xfrm>
        </p:spPr>
        <p:txBody>
          <a:bodyPr>
            <a:normAutofit fontScale="92500" lnSpcReduction="10000"/>
          </a:bodyPr>
          <a:lstStyle/>
          <a:p>
            <a:pPr algn="just"/>
            <a:r>
              <a:rPr lang="en-GB" sz="2400" u="sng" dirty="0">
                <a:latin typeface="NTPreCursivefk" panose="03000400000000000000" pitchFamily="66" charset="0"/>
              </a:rPr>
              <a:t>PE </a:t>
            </a:r>
            <a:endParaRPr lang="en-GB" sz="2400" dirty="0">
              <a:latin typeface="NTPreCursivefk" panose="03000400000000000000" pitchFamily="66" charset="0"/>
            </a:endParaRPr>
          </a:p>
          <a:p>
            <a:pPr algn="just"/>
            <a:r>
              <a:rPr lang="en-GB" sz="2400" dirty="0">
                <a:latin typeface="NTPreCursivefk" panose="03000400000000000000" pitchFamily="66" charset="0"/>
              </a:rPr>
              <a:t>For the first half of the Autumn term, our PE lessons will take place on a Tuesday for those children who are on Outdoor Ed on a Thursday and on a Thursday for those children who are on Outdoor Ed on a Tuesday; please send PE kits in to school with your child on a Monday, and these will be sent home on Fridays.  PE kit should consist of: tracksuit bottoms, trainers and a change of top (preferably a school t-shirt in house colours or a plain white t-shirt), as well as a sweatshirt for the outdoors.</a:t>
            </a:r>
          </a:p>
          <a:p>
            <a:pPr marL="0" indent="0" algn="just">
              <a:buNone/>
            </a:pPr>
            <a:endParaRPr lang="en-GB" sz="2400" dirty="0">
              <a:latin typeface="NTPreCursivefk" panose="03000400000000000000" pitchFamily="66" charset="0"/>
            </a:endParaRPr>
          </a:p>
          <a:p>
            <a:pPr algn="just"/>
            <a:r>
              <a:rPr lang="en-GB" sz="2400" u="sng" dirty="0">
                <a:latin typeface="NTPreCursivefk" panose="03000400000000000000" pitchFamily="66" charset="0"/>
              </a:rPr>
              <a:t>Uniform</a:t>
            </a:r>
            <a:endParaRPr lang="en-GB" sz="2400" dirty="0">
              <a:latin typeface="NTPreCursivefk" panose="03000400000000000000" pitchFamily="66" charset="0"/>
            </a:endParaRPr>
          </a:p>
          <a:p>
            <a:pPr algn="just"/>
            <a:r>
              <a:rPr lang="en-GB" sz="2400" dirty="0">
                <a:latin typeface="NTPreCursivefk" panose="03000400000000000000" pitchFamily="66" charset="0"/>
              </a:rPr>
              <a:t>Children should all come to school wearing: black or grey trousers/shorts/skirt/pinafore; a white polo shirt; a blue cardigan/sweatshirt; and plain black shoes.  We have thought carefully about how to keep our uniform costs manageable for families, but if there are any difficulties with providing uniform, please do let us know as we can support with this.</a:t>
            </a:r>
          </a:p>
          <a:p>
            <a:pPr algn="just"/>
            <a:r>
              <a:rPr lang="en-GB" sz="2400" dirty="0">
                <a:latin typeface="NTPreCursivefk" panose="03000400000000000000" pitchFamily="66" charset="0"/>
              </a:rPr>
              <a:t>Free uniform is available from our Upcycling Hub – check the newsletter for further details.</a:t>
            </a:r>
          </a:p>
          <a:p>
            <a:endParaRPr lang="en-GB" dirty="0"/>
          </a:p>
        </p:txBody>
      </p:sp>
    </p:spTree>
    <p:extLst>
      <p:ext uri="{BB962C8B-B14F-4D97-AF65-F5344CB8AC3E}">
        <p14:creationId xmlns:p14="http://schemas.microsoft.com/office/powerpoint/2010/main" val="228836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64435" y="314739"/>
            <a:ext cx="10058400" cy="6228522"/>
          </a:xfrm>
        </p:spPr>
        <p:txBody>
          <a:bodyPr>
            <a:noAutofit/>
          </a:bodyPr>
          <a:lstStyle/>
          <a:p>
            <a:pPr marL="0" indent="0" algn="just">
              <a:buNone/>
            </a:pPr>
            <a:r>
              <a:rPr lang="en-GB" sz="2000" u="sng" dirty="0">
                <a:latin typeface="NTPreCursivefk" panose="03000400000000000000" pitchFamily="66" charset="0"/>
              </a:rPr>
              <a:t>Outdoor Education </a:t>
            </a:r>
            <a:endParaRPr lang="en-GB" sz="2000" dirty="0">
              <a:latin typeface="NTPreCursivefk" panose="03000400000000000000" pitchFamily="66" charset="0"/>
            </a:endParaRPr>
          </a:p>
          <a:p>
            <a:pPr marL="0" indent="0">
              <a:buNone/>
            </a:pPr>
            <a:r>
              <a:rPr lang="en-GB" sz="2000" dirty="0">
                <a:latin typeface="NTPreCursivefk" panose="03000400000000000000" pitchFamily="66" charset="0"/>
              </a:rPr>
              <a:t>Please ensure that for each session, your child wears:</a:t>
            </a:r>
          </a:p>
          <a:p>
            <a:r>
              <a:rPr lang="en-GB" sz="2000" dirty="0">
                <a:latin typeface="NTPreCursivefk" panose="03000400000000000000" pitchFamily="66" charset="0"/>
              </a:rPr>
              <a:t>warm clothing including hat and gloves</a:t>
            </a:r>
          </a:p>
          <a:p>
            <a:r>
              <a:rPr lang="en-GB" sz="2000" dirty="0">
                <a:latin typeface="NTPreCursivefk" panose="03000400000000000000" pitchFamily="66" charset="0"/>
              </a:rPr>
              <a:t>a warm coat</a:t>
            </a:r>
          </a:p>
          <a:p>
            <a:r>
              <a:rPr lang="en-GB" sz="2000" dirty="0">
                <a:latin typeface="NTPreCursivefk" panose="03000400000000000000" pitchFamily="66" charset="0"/>
              </a:rPr>
              <a:t>waterproofs</a:t>
            </a:r>
          </a:p>
          <a:p>
            <a:r>
              <a:rPr lang="en-GB" sz="2000" dirty="0">
                <a:latin typeface="NTPreCursivefk" panose="03000400000000000000" pitchFamily="66" charset="0"/>
              </a:rPr>
              <a:t>appropriate footwear (trainers, wellies or other suitable footwear that have a good tread) </a:t>
            </a:r>
          </a:p>
          <a:p>
            <a:pPr marL="0" indent="0">
              <a:buNone/>
            </a:pPr>
            <a:endParaRPr lang="en-GB" sz="2000" dirty="0">
              <a:latin typeface="NTPreCursivefk" panose="03000400000000000000" pitchFamily="66" charset="0"/>
            </a:endParaRPr>
          </a:p>
          <a:p>
            <a:pPr marL="0" indent="0" algn="just">
              <a:buNone/>
            </a:pPr>
            <a:r>
              <a:rPr lang="en-GB" sz="2000" u="sng" dirty="0">
                <a:latin typeface="NTPreCursivefk" panose="03000400000000000000" pitchFamily="66" charset="0"/>
              </a:rPr>
              <a:t>Swimming</a:t>
            </a:r>
            <a:endParaRPr lang="en-GB" sz="2000" dirty="0">
              <a:latin typeface="NTPreCursivefk" panose="03000400000000000000" pitchFamily="66" charset="0"/>
            </a:endParaRPr>
          </a:p>
          <a:p>
            <a:pPr marL="0" indent="0" algn="just">
              <a:buNone/>
            </a:pPr>
            <a:r>
              <a:rPr lang="en-GB" sz="2000" dirty="0">
                <a:latin typeface="NTPreCursivefk" panose="03000400000000000000" pitchFamily="66" charset="0"/>
              </a:rPr>
              <a:t>Year 3 will have swimming lessons during the Summer term and will need the following kit:</a:t>
            </a:r>
          </a:p>
          <a:p>
            <a:r>
              <a:rPr lang="en-GB" sz="2000" dirty="0">
                <a:latin typeface="NTPreCursivefk" panose="03000400000000000000" pitchFamily="66" charset="0"/>
              </a:rPr>
              <a:t>A swimming costume for girls (no bikinis)</a:t>
            </a:r>
          </a:p>
          <a:p>
            <a:pPr lvl="0"/>
            <a:r>
              <a:rPr lang="en-GB" sz="2000" dirty="0">
                <a:latin typeface="NTPreCursivefk" panose="03000400000000000000" pitchFamily="66" charset="0"/>
              </a:rPr>
              <a:t>Swimming shorts for boys (not board shorts and not longer than the knee)</a:t>
            </a:r>
          </a:p>
          <a:p>
            <a:pPr lvl="0"/>
            <a:r>
              <a:rPr lang="en-GB" sz="2000" dirty="0">
                <a:latin typeface="NTPreCursivefk" panose="03000400000000000000" pitchFamily="66" charset="0"/>
              </a:rPr>
              <a:t>A swimming hat (boys and girls)</a:t>
            </a:r>
          </a:p>
          <a:p>
            <a:pPr lvl="0"/>
            <a:r>
              <a:rPr lang="en-GB" sz="2000" dirty="0">
                <a:latin typeface="NTPreCursivefk" panose="03000400000000000000" pitchFamily="66" charset="0"/>
              </a:rPr>
              <a:t>A towel</a:t>
            </a:r>
          </a:p>
          <a:p>
            <a:pPr lvl="0"/>
            <a:r>
              <a:rPr lang="en-GB" sz="2000" dirty="0">
                <a:latin typeface="NTPreCursivefk" panose="03000400000000000000" pitchFamily="66" charset="0"/>
              </a:rPr>
              <a:t>Goggles (your child is welcome to wear goggles but they are not essential)</a:t>
            </a:r>
          </a:p>
          <a:p>
            <a:pPr lvl="0"/>
            <a:r>
              <a:rPr lang="en-GB" sz="2000" dirty="0">
                <a:latin typeface="NTPreCursivefk" panose="03000400000000000000" pitchFamily="66" charset="0"/>
              </a:rPr>
              <a:t>A suitable bag to carry all the kit in (preferably waterproof)</a:t>
            </a:r>
          </a:p>
          <a:p>
            <a:pPr marL="0" indent="0" algn="just">
              <a:buNone/>
            </a:pPr>
            <a:endParaRPr lang="en-GB" sz="2000" dirty="0">
              <a:latin typeface="NTPreCursivefk" panose="03000400000000000000" pitchFamily="66" charset="0"/>
            </a:endParaRPr>
          </a:p>
        </p:txBody>
      </p:sp>
      <p:sp>
        <p:nvSpPr>
          <p:cNvPr id="6" name="Content Placeholder 2">
            <a:extLst>
              <a:ext uri="{FF2B5EF4-FFF2-40B4-BE49-F238E27FC236}">
                <a16:creationId xmlns:a16="http://schemas.microsoft.com/office/drawing/2014/main" id="{38000422-FAAA-49C5-BF2F-BCB959A2B71B}"/>
              </a:ext>
            </a:extLst>
          </p:cNvPr>
          <p:cNvSpPr txBox="1">
            <a:spLocks/>
          </p:cNvSpPr>
          <p:nvPr/>
        </p:nvSpPr>
        <p:spPr>
          <a:xfrm>
            <a:off x="5638801" y="420756"/>
            <a:ext cx="6042990" cy="1689651"/>
          </a:xfrm>
          <a:prstGeom prst="rect">
            <a:avLst/>
          </a:prstGeom>
          <a:ln>
            <a:solidFill>
              <a:schemeClr val="tx1"/>
            </a:solidFill>
          </a:ln>
        </p:spPr>
        <p:txBody>
          <a:bodyPr vert="horz" lIns="91440" tIns="45720" rIns="91440" bIns="45720" rtlCol="0">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buFont typeface="Garamond" pitchFamily="18" charset="0"/>
              <a:buNone/>
            </a:pPr>
            <a:r>
              <a:rPr lang="en-GB" sz="2000" dirty="0">
                <a:solidFill>
                  <a:srgbClr val="FF0000"/>
                </a:solidFill>
                <a:latin typeface="NTPreCursivefk" panose="03000400000000000000" pitchFamily="66" charset="0"/>
              </a:rPr>
              <a:t>Some of our activities are water based so your child will also need:</a:t>
            </a:r>
          </a:p>
          <a:p>
            <a:r>
              <a:rPr lang="en-GB" sz="2000" dirty="0">
                <a:solidFill>
                  <a:srgbClr val="FF0000"/>
                </a:solidFill>
                <a:latin typeface="NTPreCursivefk" panose="03000400000000000000" pitchFamily="66" charset="0"/>
              </a:rPr>
              <a:t>a complete change of clothes including underwear</a:t>
            </a:r>
          </a:p>
          <a:p>
            <a:r>
              <a:rPr lang="en-GB" sz="2000" dirty="0">
                <a:solidFill>
                  <a:srgbClr val="FF0000"/>
                </a:solidFill>
                <a:latin typeface="NTPreCursivefk" panose="03000400000000000000" pitchFamily="66" charset="0"/>
              </a:rPr>
              <a:t>a towel</a:t>
            </a:r>
          </a:p>
          <a:p>
            <a:r>
              <a:rPr lang="en-GB" sz="2000" dirty="0">
                <a:solidFill>
                  <a:srgbClr val="FF0000"/>
                </a:solidFill>
                <a:latin typeface="NTPreCursivefk" panose="03000400000000000000" pitchFamily="66" charset="0"/>
              </a:rPr>
              <a:t>a pair of shoes that they don't mind getting wet</a:t>
            </a:r>
          </a:p>
          <a:p>
            <a:pPr marL="0" indent="0" algn="just">
              <a:buFont typeface="Garamond" pitchFamily="18" charset="0"/>
              <a:buNone/>
            </a:pPr>
            <a:endParaRPr lang="en-GB" sz="2000" dirty="0">
              <a:solidFill>
                <a:srgbClr val="FF0000"/>
              </a:solidFill>
              <a:latin typeface="NTPreCursivefk" panose="03000400000000000000" pitchFamily="66" charset="0"/>
            </a:endParaRPr>
          </a:p>
        </p:txBody>
      </p:sp>
    </p:spTree>
    <p:extLst>
      <p:ext uri="{BB962C8B-B14F-4D97-AF65-F5344CB8AC3E}">
        <p14:creationId xmlns:p14="http://schemas.microsoft.com/office/powerpoint/2010/main" val="3480809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947530" y="424928"/>
            <a:ext cx="10058400" cy="938780"/>
          </a:xfrm>
        </p:spPr>
        <p:txBody>
          <a:bodyPr/>
          <a:lstStyle/>
          <a:p>
            <a:r>
              <a:rPr lang="en-GB" dirty="0">
                <a:latin typeface="NTPreCursivefk" panose="03000400000000000000" pitchFamily="66" charset="0"/>
              </a:rPr>
              <a:t>Attendance &amp; Lateness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720762" y="1363708"/>
            <a:ext cx="10929770" cy="4671332"/>
          </a:xfrm>
        </p:spPr>
        <p:txBody>
          <a:bodyPr>
            <a:normAutofit/>
          </a:bodyPr>
          <a:lstStyle/>
          <a:p>
            <a:r>
              <a:rPr lang="en-GB" sz="2400" dirty="0">
                <a:latin typeface="NTPreCursivefk" panose="03000400000000000000" pitchFamily="66" charset="0"/>
              </a:rPr>
              <a:t>Every single day a child is absent = one day of learning lost</a:t>
            </a:r>
          </a:p>
          <a:p>
            <a:r>
              <a:rPr lang="en-GB" sz="2400" dirty="0">
                <a:latin typeface="NTPreCursivefk" panose="03000400000000000000" pitchFamily="66" charset="0"/>
              </a:rPr>
              <a:t>Being at school on time (Early Bird starts at 8:40 a.m.) allows your child to feel settled and prepared for their day.</a:t>
            </a:r>
          </a:p>
        </p:txBody>
      </p:sp>
      <p:pic>
        <p:nvPicPr>
          <p:cNvPr id="4" name="Picture 3">
            <a:extLst>
              <a:ext uri="{FF2B5EF4-FFF2-40B4-BE49-F238E27FC236}">
                <a16:creationId xmlns:a16="http://schemas.microsoft.com/office/drawing/2014/main" id="{E76455AC-1E34-466E-9C4B-5563DB05BC17}"/>
              </a:ext>
            </a:extLst>
          </p:cNvPr>
          <p:cNvPicPr>
            <a:picLocks noChangeAspect="1"/>
          </p:cNvPicPr>
          <p:nvPr/>
        </p:nvPicPr>
        <p:blipFill rotWithShape="1">
          <a:blip r:embed="rId2"/>
          <a:srcRect b="636"/>
          <a:stretch/>
        </p:blipFill>
        <p:spPr>
          <a:xfrm>
            <a:off x="3789576" y="2402362"/>
            <a:ext cx="6335085" cy="4130960"/>
          </a:xfrm>
          <a:prstGeom prst="rect">
            <a:avLst/>
          </a:prstGeom>
        </p:spPr>
      </p:pic>
    </p:spTree>
    <p:extLst>
      <p:ext uri="{BB962C8B-B14F-4D97-AF65-F5344CB8AC3E}">
        <p14:creationId xmlns:p14="http://schemas.microsoft.com/office/powerpoint/2010/main" val="3926134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559398" y="523324"/>
            <a:ext cx="10058400" cy="841961"/>
          </a:xfrm>
        </p:spPr>
        <p:txBody>
          <a:bodyPr/>
          <a:lstStyle/>
          <a:p>
            <a:r>
              <a:rPr lang="en-GB" dirty="0">
                <a:latin typeface="NTPreCursivefk" panose="03000400000000000000" pitchFamily="66" charset="0"/>
              </a:rPr>
              <a:t>Visits, Trips &amp; Outdoor Education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559398" y="1484555"/>
            <a:ext cx="11026588" cy="4995758"/>
          </a:xfrm>
        </p:spPr>
        <p:txBody>
          <a:bodyPr>
            <a:normAutofit lnSpcReduction="10000"/>
          </a:bodyPr>
          <a:lstStyle/>
          <a:p>
            <a:r>
              <a:rPr lang="en-GB" sz="2400" dirty="0">
                <a:latin typeface="NTPreCursivefk" panose="03000400000000000000" pitchFamily="66" charset="0"/>
              </a:rPr>
              <a:t>We have lots of exciting trips and visitors planned for this year, including:</a:t>
            </a:r>
          </a:p>
          <a:p>
            <a:r>
              <a:rPr lang="en-GB" sz="2400" dirty="0">
                <a:latin typeface="NTPreCursivefk" panose="03000400000000000000" pitchFamily="66" charset="0"/>
              </a:rPr>
              <a:t>Outdoor Education (Autumn term)</a:t>
            </a:r>
          </a:p>
          <a:p>
            <a:r>
              <a:rPr lang="en-GB" sz="2400" dirty="0">
                <a:latin typeface="NTPreCursivefk" panose="03000400000000000000" pitchFamily="66" charset="0"/>
              </a:rPr>
              <a:t>Either a visit from a Stone Age woman or a visit to the Bowes Museum (Autumn term)</a:t>
            </a:r>
          </a:p>
          <a:p>
            <a:r>
              <a:rPr lang="en-GB" sz="2400" dirty="0">
                <a:latin typeface="NTPreCursivefk" panose="03000400000000000000" pitchFamily="66" charset="0"/>
              </a:rPr>
              <a:t>A proposed visit to a Mandir – a Hindu temple (Spring term)</a:t>
            </a:r>
          </a:p>
          <a:p>
            <a:r>
              <a:rPr lang="en-GB" sz="2400" dirty="0">
                <a:latin typeface="NTPreCursivefk" panose="03000400000000000000" pitchFamily="66" charset="0"/>
              </a:rPr>
              <a:t>Swimming (Summer term)</a:t>
            </a:r>
          </a:p>
          <a:p>
            <a:r>
              <a:rPr lang="en-GB" sz="2400" dirty="0">
                <a:latin typeface="NTPreCursivefk" panose="03000400000000000000" pitchFamily="66" charset="0"/>
              </a:rPr>
              <a:t>Jarrow Hall, an Anglo-Saxon farm, village and museum (Summer term)</a:t>
            </a:r>
          </a:p>
          <a:p>
            <a:r>
              <a:rPr lang="en-GB" sz="2400" dirty="0">
                <a:latin typeface="NTPreCursivefk" panose="03000400000000000000" pitchFamily="66" charset="0"/>
              </a:rPr>
              <a:t>Hardwick Park (Summer term)</a:t>
            </a:r>
          </a:p>
          <a:p>
            <a:pPr marL="0" indent="0">
              <a:buNone/>
            </a:pPr>
            <a:r>
              <a:rPr lang="en-GB" sz="2400" dirty="0">
                <a:latin typeface="NTPreCursivefk" panose="03000400000000000000" pitchFamily="66" charset="0"/>
              </a:rPr>
              <a:t>We will always give you plenty of notice, especially in terms of cost/equipment, to help you plan ahead.</a:t>
            </a:r>
          </a:p>
          <a:p>
            <a:pPr marL="0" indent="0">
              <a:buNone/>
            </a:pPr>
            <a:r>
              <a:rPr lang="en-GB" sz="2400" dirty="0">
                <a:latin typeface="NTPreCursivefk" panose="03000400000000000000" pitchFamily="66" charset="0"/>
              </a:rPr>
              <a:t>In addition, we will be using the local area as much as possible (such as reflection visits to St. Andrew’s Church, Spennymoor Town Library, Jubilee Park, the Cow Plantation, the Norman Cornish gallery and art trail) to extend and enrich your child’s learning.</a:t>
            </a:r>
          </a:p>
        </p:txBody>
      </p:sp>
    </p:spTree>
    <p:extLst>
      <p:ext uri="{BB962C8B-B14F-4D97-AF65-F5344CB8AC3E}">
        <p14:creationId xmlns:p14="http://schemas.microsoft.com/office/powerpoint/2010/main" val="161815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98038"/>
            <a:ext cx="10058400" cy="1371600"/>
          </a:xfrm>
        </p:spPr>
        <p:txBody>
          <a:bodyPr/>
          <a:lstStyle/>
          <a:p>
            <a:r>
              <a:rPr lang="en-GB" dirty="0">
                <a:latin typeface="NTPreCursivefk" panose="03000400000000000000" pitchFamily="66" charset="0"/>
              </a:rPr>
              <a:t>Home Learning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44487"/>
            <a:ext cx="10058400" cy="4590553"/>
          </a:xfrm>
        </p:spPr>
        <p:txBody>
          <a:bodyPr>
            <a:normAutofit/>
          </a:bodyPr>
          <a:lstStyle/>
          <a:p>
            <a:pPr algn="just"/>
            <a:r>
              <a:rPr lang="en-GB" sz="2800" dirty="0">
                <a:latin typeface="NTPreCursivefk" panose="03000400000000000000" pitchFamily="66" charset="0"/>
              </a:rPr>
              <a:t>Homework will be set through a combination of online platforms and your child’s Home Learning book. This may take different forms, but will always be set on a Monday to be completed by Friday.</a:t>
            </a:r>
          </a:p>
          <a:p>
            <a:pPr algn="just"/>
            <a:r>
              <a:rPr lang="en-GB" sz="2800" dirty="0">
                <a:latin typeface="NTPreCursivefk" panose="03000400000000000000" pitchFamily="66" charset="0"/>
              </a:rPr>
              <a:t>Online platforms will include: Purple Mash, SumDog, Learning by Questions and Times Tables Rockstars. Children will receive individual logins for each website. I will put these into your child’s Home Learning book and we will spend time in class on each website so that we can become familiar with it.</a:t>
            </a:r>
          </a:p>
          <a:p>
            <a:pPr algn="just"/>
            <a:r>
              <a:rPr lang="en-GB" sz="2800" dirty="0">
                <a:latin typeface="NTPreCursivefk" panose="03000400000000000000" pitchFamily="66" charset="0"/>
              </a:rPr>
              <a:t>Other homework tasks and projects may be set over the term linked to our current areas of learning.</a:t>
            </a:r>
          </a:p>
          <a:p>
            <a:endParaRPr lang="en-GB" dirty="0"/>
          </a:p>
        </p:txBody>
      </p:sp>
    </p:spTree>
    <p:extLst>
      <p:ext uri="{BB962C8B-B14F-4D97-AF65-F5344CB8AC3E}">
        <p14:creationId xmlns:p14="http://schemas.microsoft.com/office/powerpoint/2010/main" val="410848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642594"/>
            <a:ext cx="10058400" cy="820446"/>
          </a:xfrm>
        </p:spPr>
        <p:txBody>
          <a:bodyPr/>
          <a:lstStyle/>
          <a:p>
            <a:r>
              <a:rPr lang="en-GB" dirty="0">
                <a:latin typeface="NTPreCursivefk" panose="03000400000000000000" pitchFamily="66" charset="0"/>
              </a:rPr>
              <a:t>Reading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63041"/>
            <a:ext cx="4204447" cy="5017272"/>
          </a:xfrm>
        </p:spPr>
        <p:txBody>
          <a:bodyPr>
            <a:normAutofit lnSpcReduction="10000"/>
          </a:bodyPr>
          <a:lstStyle/>
          <a:p>
            <a:r>
              <a:rPr lang="en-GB" sz="2400" dirty="0">
                <a:latin typeface="NTPreCursivefk" panose="03000400000000000000" pitchFamily="66" charset="0"/>
              </a:rPr>
              <a:t>We are passionate about reading in school, and believe that it is the single most important skill to give your child.  It opens up the whole world to them!</a:t>
            </a:r>
          </a:p>
          <a:p>
            <a:r>
              <a:rPr lang="en-GB" sz="2400" dirty="0">
                <a:latin typeface="NTPreCursivefk" panose="03000400000000000000" pitchFamily="66" charset="0"/>
              </a:rPr>
              <a:t>Please support by hearing your child read, and signing their Reading Record, at least three times a week. and letting us know if you have any concerns.</a:t>
            </a:r>
          </a:p>
          <a:p>
            <a:r>
              <a:rPr lang="en-GB" sz="2400" dirty="0">
                <a:latin typeface="NTPreCursivefk" panose="03000400000000000000" pitchFamily="66" charset="0"/>
              </a:rPr>
              <a:t>During Year 3, we encourage and develop children’s reading fluency along with improving their  vocabulary and comprehension.</a:t>
            </a:r>
          </a:p>
        </p:txBody>
      </p:sp>
      <p:pic>
        <p:nvPicPr>
          <p:cNvPr id="5" name="Picture 4">
            <a:extLst>
              <a:ext uri="{FF2B5EF4-FFF2-40B4-BE49-F238E27FC236}">
                <a16:creationId xmlns:a16="http://schemas.microsoft.com/office/drawing/2014/main" id="{C92C18ED-CD80-4853-998B-B0B089F29D47}"/>
              </a:ext>
            </a:extLst>
          </p:cNvPr>
          <p:cNvPicPr>
            <a:picLocks noChangeAspect="1"/>
          </p:cNvPicPr>
          <p:nvPr/>
        </p:nvPicPr>
        <p:blipFill>
          <a:blip r:embed="rId2"/>
          <a:stretch>
            <a:fillRect/>
          </a:stretch>
        </p:blipFill>
        <p:spPr>
          <a:xfrm>
            <a:off x="5271247" y="1113416"/>
            <a:ext cx="6576386" cy="4631167"/>
          </a:xfrm>
          <a:prstGeom prst="rect">
            <a:avLst/>
          </a:prstGeom>
        </p:spPr>
      </p:pic>
    </p:spTree>
    <p:extLst>
      <p:ext uri="{BB962C8B-B14F-4D97-AF65-F5344CB8AC3E}">
        <p14:creationId xmlns:p14="http://schemas.microsoft.com/office/powerpoint/2010/main" val="3851766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269</TotalTime>
  <Words>1004</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Century Gothic</vt:lpstr>
      <vt:lpstr>Garamond</vt:lpstr>
      <vt:lpstr>NTPreCursivefk</vt:lpstr>
      <vt:lpstr>Savon</vt:lpstr>
      <vt:lpstr>Welcome to year 3</vt:lpstr>
      <vt:lpstr>Our Learning</vt:lpstr>
      <vt:lpstr>Our Learning</vt:lpstr>
      <vt:lpstr>Uniform &amp; PE kit</vt:lpstr>
      <vt:lpstr>PowerPoint Presentation</vt:lpstr>
      <vt:lpstr>Attendance &amp; Lateness</vt:lpstr>
      <vt:lpstr>Visits, Trips &amp; Outdoor Education</vt:lpstr>
      <vt:lpstr>Home Learning</vt:lpstr>
      <vt:lpstr>Reading</vt:lpstr>
      <vt:lpstr>Helping At Home</vt:lpstr>
      <vt:lpstr>Expectations of Behaviour &amp; Gem Powers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4</dc:title>
  <dc:creator>E Bell</dc:creator>
  <cp:lastModifiedBy>Administrator</cp:lastModifiedBy>
  <cp:revision>24</cp:revision>
  <dcterms:created xsi:type="dcterms:W3CDTF">2022-09-13T09:45:03Z</dcterms:created>
  <dcterms:modified xsi:type="dcterms:W3CDTF">2022-09-22T09:12:37Z</dcterms:modified>
</cp:coreProperties>
</file>