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4"/>
  </p:sldMasterIdLst>
  <p:sldIdLst>
    <p:sldId id="256" r:id="rId5"/>
    <p:sldId id="258" r:id="rId6"/>
    <p:sldId id="268" r:id="rId7"/>
    <p:sldId id="257" r:id="rId8"/>
    <p:sldId id="269" r:id="rId9"/>
    <p:sldId id="259" r:id="rId10"/>
    <p:sldId id="266" r:id="rId11"/>
    <p:sldId id="262" r:id="rId12"/>
    <p:sldId id="263" r:id="rId13"/>
    <p:sldId id="261"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130C0E-5BE5-7683-3DD9-4FB7DE14E8FD}" v="4" dt="2023-09-11T09:03:02.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5" d="100"/>
          <a:sy n="85" d="100"/>
        </p:scale>
        <p:origin x="49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 Wigham [ King Street Primary School ]" userId="S::s.wigham100@kingstreet.durham.sch.uk::c9b2f841-c226-4bfb-8087-6a05bc126513" providerId="AD" clId="Web-{C1130C0E-5BE5-7683-3DD9-4FB7DE14E8FD}"/>
    <pc:docChg chg="modSld">
      <pc:chgData name="S. Wigham [ King Street Primary School ]" userId="S::s.wigham100@kingstreet.durham.sch.uk::c9b2f841-c226-4bfb-8087-6a05bc126513" providerId="AD" clId="Web-{C1130C0E-5BE5-7683-3DD9-4FB7DE14E8FD}" dt="2023-09-11T09:03:01.771" v="2" actId="20577"/>
      <pc:docMkLst>
        <pc:docMk/>
      </pc:docMkLst>
      <pc:sldChg chg="modSp">
        <pc:chgData name="S. Wigham [ King Street Primary School ]" userId="S::s.wigham100@kingstreet.durham.sch.uk::c9b2f841-c226-4bfb-8087-6a05bc126513" providerId="AD" clId="Web-{C1130C0E-5BE5-7683-3DD9-4FB7DE14E8FD}" dt="2023-09-11T09:03:01.771" v="2" actId="20577"/>
        <pc:sldMkLst>
          <pc:docMk/>
          <pc:sldMk cId="2268895254" sldId="256"/>
        </pc:sldMkLst>
        <pc:spChg chg="mod">
          <ac:chgData name="S. Wigham [ King Street Primary School ]" userId="S::s.wigham100@kingstreet.durham.sch.uk::c9b2f841-c226-4bfb-8087-6a05bc126513" providerId="AD" clId="Web-{C1130C0E-5BE5-7683-3DD9-4FB7DE14E8FD}" dt="2023-09-11T09:03:01.771" v="2" actId="20577"/>
          <ac:spMkLst>
            <pc:docMk/>
            <pc:sldMk cId="2268895254" sldId="256"/>
            <ac:spMk id="3" creationId="{FCF4F0A9-D3C2-4ABC-9252-87EC10482EFB}"/>
          </ac:spMkLst>
        </pc:spChg>
      </pc:sldChg>
    </pc:docChg>
  </pc:docChgLst>
  <pc:docChgLst>
    <pc:chgData name="S. Wigham [ King Street Primary School ]" userId="c9b2f841-c226-4bfb-8087-6a05bc126513" providerId="ADAL" clId="{783C08AC-8989-431F-95F7-17AE718DD643}"/>
    <pc:docChg chg="modSld">
      <pc:chgData name="S. Wigham [ King Street Primary School ]" userId="c9b2f841-c226-4bfb-8087-6a05bc126513" providerId="ADAL" clId="{783C08AC-8989-431F-95F7-17AE718DD643}" dt="2023-09-10T20:16:41.033" v="2" actId="20577"/>
      <pc:docMkLst>
        <pc:docMk/>
      </pc:docMkLst>
      <pc:sldChg chg="modSp">
        <pc:chgData name="S. Wigham [ King Street Primary School ]" userId="c9b2f841-c226-4bfb-8087-6a05bc126513" providerId="ADAL" clId="{783C08AC-8989-431F-95F7-17AE718DD643}" dt="2023-09-10T20:16:41.033" v="2" actId="20577"/>
        <pc:sldMkLst>
          <pc:docMk/>
          <pc:sldMk cId="3700187099" sldId="264"/>
        </pc:sldMkLst>
        <pc:spChg chg="mod">
          <ac:chgData name="S. Wigham [ King Street Primary School ]" userId="c9b2f841-c226-4bfb-8087-6a05bc126513" providerId="ADAL" clId="{783C08AC-8989-431F-95F7-17AE718DD643}" dt="2023-09-10T20:16:41.033" v="2" actId="20577"/>
          <ac:spMkLst>
            <pc:docMk/>
            <pc:sldMk cId="3700187099" sldId="264"/>
            <ac:spMk id="3" creationId="{E6715911-3CE5-4E5D-A59F-1F07F5C3864F}"/>
          </ac:spMkLst>
        </pc:spChg>
      </pc:sldChg>
    </pc:docChg>
  </pc:docChgLst>
  <pc:docChgLst>
    <pc:chgData name="S. Wigham [ King Street Primary School ]" userId="c9b2f841-c226-4bfb-8087-6a05bc126513" providerId="ADAL" clId="{2F870152-C373-447B-AE84-9B62AF43250F}"/>
    <pc:docChg chg="undo custSel delSld modSld">
      <pc:chgData name="S. Wigham [ King Street Primary School ]" userId="c9b2f841-c226-4bfb-8087-6a05bc126513" providerId="ADAL" clId="{2F870152-C373-447B-AE84-9B62AF43250F}" dt="2023-09-11T22:34:03.247" v="41" actId="20577"/>
      <pc:docMkLst>
        <pc:docMk/>
      </pc:docMkLst>
      <pc:sldChg chg="modSp">
        <pc:chgData name="S. Wigham [ King Street Primary School ]" userId="c9b2f841-c226-4bfb-8087-6a05bc126513" providerId="ADAL" clId="{2F870152-C373-447B-AE84-9B62AF43250F}" dt="2023-09-11T22:34:03.247" v="41" actId="20577"/>
        <pc:sldMkLst>
          <pc:docMk/>
          <pc:sldMk cId="2268895254" sldId="256"/>
        </pc:sldMkLst>
        <pc:spChg chg="mod">
          <ac:chgData name="S. Wigham [ King Street Primary School ]" userId="c9b2f841-c226-4bfb-8087-6a05bc126513" providerId="ADAL" clId="{2F870152-C373-447B-AE84-9B62AF43250F}" dt="2023-09-11T22:34:03.247" v="41" actId="20577"/>
          <ac:spMkLst>
            <pc:docMk/>
            <pc:sldMk cId="2268895254" sldId="256"/>
            <ac:spMk id="3" creationId="{FCF4F0A9-D3C2-4ABC-9252-87EC10482EFB}"/>
          </ac:spMkLst>
        </pc:spChg>
      </pc:sldChg>
      <pc:sldChg chg="addSp delSp modSp">
        <pc:chgData name="S. Wigham [ King Street Primary School ]" userId="c9b2f841-c226-4bfb-8087-6a05bc126513" providerId="ADAL" clId="{2F870152-C373-447B-AE84-9B62AF43250F}" dt="2023-09-10T21:08:21.355" v="35" actId="1035"/>
        <pc:sldMkLst>
          <pc:docMk/>
          <pc:sldMk cId="2677199863" sldId="258"/>
        </pc:sldMkLst>
        <pc:spChg chg="del">
          <ac:chgData name="S. Wigham [ King Street Primary School ]" userId="c9b2f841-c226-4bfb-8087-6a05bc126513" providerId="ADAL" clId="{2F870152-C373-447B-AE84-9B62AF43250F}" dt="2023-09-10T21:07:05.880" v="22"/>
          <ac:spMkLst>
            <pc:docMk/>
            <pc:sldMk cId="2677199863" sldId="258"/>
            <ac:spMk id="3" creationId="{E6715911-3CE5-4E5D-A59F-1F07F5C3864F}"/>
          </ac:spMkLst>
        </pc:spChg>
        <pc:picChg chg="add del mod">
          <ac:chgData name="S. Wigham [ King Street Primary School ]" userId="c9b2f841-c226-4bfb-8087-6a05bc126513" providerId="ADAL" clId="{2F870152-C373-447B-AE84-9B62AF43250F}" dt="2023-09-10T21:04:33.184" v="12" actId="478"/>
          <ac:picMkLst>
            <pc:docMk/>
            <pc:sldMk cId="2677199863" sldId="258"/>
            <ac:picMk id="4" creationId="{99F027EB-0B4A-4634-B11A-B0F907E0A40A}"/>
          </ac:picMkLst>
        </pc:picChg>
        <pc:picChg chg="add del mod">
          <ac:chgData name="S. Wigham [ King Street Primary School ]" userId="c9b2f841-c226-4bfb-8087-6a05bc126513" providerId="ADAL" clId="{2F870152-C373-447B-AE84-9B62AF43250F}" dt="2023-09-10T21:05:55.357" v="19" actId="478"/>
          <ac:picMkLst>
            <pc:docMk/>
            <pc:sldMk cId="2677199863" sldId="258"/>
            <ac:picMk id="5" creationId="{DF48A5F2-1CF3-4141-8496-B5F339F448CA}"/>
          </ac:picMkLst>
        </pc:picChg>
        <pc:picChg chg="add mod">
          <ac:chgData name="S. Wigham [ King Street Primary School ]" userId="c9b2f841-c226-4bfb-8087-6a05bc126513" providerId="ADAL" clId="{2F870152-C373-447B-AE84-9B62AF43250F}" dt="2023-09-10T21:07:55.380" v="28" actId="1076"/>
          <ac:picMkLst>
            <pc:docMk/>
            <pc:sldMk cId="2677199863" sldId="258"/>
            <ac:picMk id="6" creationId="{4E3A87DD-DBC6-4A07-A3D2-58E8CD68F8D5}"/>
          </ac:picMkLst>
        </pc:picChg>
        <pc:picChg chg="add mod">
          <ac:chgData name="S. Wigham [ King Street Primary School ]" userId="c9b2f841-c226-4bfb-8087-6a05bc126513" providerId="ADAL" clId="{2F870152-C373-447B-AE84-9B62AF43250F}" dt="2023-09-10T21:08:18.733" v="34" actId="1035"/>
          <ac:picMkLst>
            <pc:docMk/>
            <pc:sldMk cId="2677199863" sldId="258"/>
            <ac:picMk id="7" creationId="{AB6B3BA2-191B-4C32-A4F6-E13B64079347}"/>
          </ac:picMkLst>
        </pc:picChg>
        <pc:picChg chg="del">
          <ac:chgData name="S. Wigham [ King Street Primary School ]" userId="c9b2f841-c226-4bfb-8087-6a05bc126513" providerId="ADAL" clId="{2F870152-C373-447B-AE84-9B62AF43250F}" dt="2023-09-10T21:03:57.984" v="9" actId="478"/>
          <ac:picMkLst>
            <pc:docMk/>
            <pc:sldMk cId="2677199863" sldId="258"/>
            <ac:picMk id="8" creationId="{599DAF3E-6B0B-4A07-91C3-2F5F1557BFA7}"/>
          </ac:picMkLst>
        </pc:picChg>
        <pc:picChg chg="del">
          <ac:chgData name="S. Wigham [ King Street Primary School ]" userId="c9b2f841-c226-4bfb-8087-6a05bc126513" providerId="ADAL" clId="{2F870152-C373-447B-AE84-9B62AF43250F}" dt="2023-09-10T21:04:56.660" v="17" actId="478"/>
          <ac:picMkLst>
            <pc:docMk/>
            <pc:sldMk cId="2677199863" sldId="258"/>
            <ac:picMk id="9" creationId="{C2CCF114-B355-402C-BEFA-530DD7FD8582}"/>
          </ac:picMkLst>
        </pc:picChg>
        <pc:picChg chg="add del">
          <ac:chgData name="S. Wigham [ King Street Primary School ]" userId="c9b2f841-c226-4bfb-8087-6a05bc126513" providerId="ADAL" clId="{2F870152-C373-447B-AE84-9B62AF43250F}" dt="2023-09-10T21:04:57.784" v="18" actId="478"/>
          <ac:picMkLst>
            <pc:docMk/>
            <pc:sldMk cId="2677199863" sldId="258"/>
            <ac:picMk id="10" creationId="{FB220EFF-9FD1-4DC5-A4DF-7CD912272141}"/>
          </ac:picMkLst>
        </pc:picChg>
        <pc:picChg chg="add mod">
          <ac:chgData name="S. Wigham [ King Street Primary School ]" userId="c9b2f841-c226-4bfb-8087-6a05bc126513" providerId="ADAL" clId="{2F870152-C373-447B-AE84-9B62AF43250F}" dt="2023-09-10T21:08:21.355" v="35" actId="1035"/>
          <ac:picMkLst>
            <pc:docMk/>
            <pc:sldMk cId="2677199863" sldId="258"/>
            <ac:picMk id="11" creationId="{70487CE6-2EF6-46B0-B513-AFB5BBB37E0C}"/>
          </ac:picMkLst>
        </pc:picChg>
      </pc:sldChg>
      <pc:sldChg chg="del">
        <pc:chgData name="S. Wigham [ King Street Primary School ]" userId="c9b2f841-c226-4bfb-8087-6a05bc126513" providerId="ADAL" clId="{2F870152-C373-447B-AE84-9B62AF43250F}" dt="2023-09-11T22:33:48.837" v="36" actId="2696"/>
        <pc:sldMkLst>
          <pc:docMk/>
          <pc:sldMk cId="1618154350" sldId="260"/>
        </pc:sldMkLst>
      </pc:sldChg>
      <pc:sldChg chg="addSp delSp modSp">
        <pc:chgData name="S. Wigham [ King Street Primary School ]" userId="c9b2f841-c226-4bfb-8087-6a05bc126513" providerId="ADAL" clId="{2F870152-C373-447B-AE84-9B62AF43250F}" dt="2023-09-10T20:59:26.595" v="8" actId="1076"/>
        <pc:sldMkLst>
          <pc:docMk/>
          <pc:sldMk cId="3360360540" sldId="268"/>
        </pc:sldMkLst>
        <pc:picChg chg="add del mod">
          <ac:chgData name="S. Wigham [ King Street Primary School ]" userId="c9b2f841-c226-4bfb-8087-6a05bc126513" providerId="ADAL" clId="{2F870152-C373-447B-AE84-9B62AF43250F}" dt="2023-09-10T20:57:37.872" v="2" actId="478"/>
          <ac:picMkLst>
            <pc:docMk/>
            <pc:sldMk cId="3360360540" sldId="268"/>
            <ac:picMk id="3" creationId="{4966C530-8198-4D70-B42C-12CCF68D2BA9}"/>
          </ac:picMkLst>
        </pc:picChg>
        <pc:picChg chg="add mod">
          <ac:chgData name="S. Wigham [ King Street Primary School ]" userId="c9b2f841-c226-4bfb-8087-6a05bc126513" providerId="ADAL" clId="{2F870152-C373-447B-AE84-9B62AF43250F}" dt="2023-09-10T20:59:26.595" v="8" actId="1076"/>
          <ac:picMkLst>
            <pc:docMk/>
            <pc:sldMk cId="3360360540" sldId="268"/>
            <ac:picMk id="4" creationId="{7240921B-3CED-4C6A-A7E8-CF33B82F0FB0}"/>
          </ac:picMkLst>
        </pc:picChg>
        <pc:picChg chg="del">
          <ac:chgData name="S. Wigham [ King Street Primary School ]" userId="c9b2f841-c226-4bfb-8087-6a05bc126513" providerId="ADAL" clId="{2F870152-C373-447B-AE84-9B62AF43250F}" dt="2023-09-10T20:59:11.595" v="6" actId="478"/>
          <ac:picMkLst>
            <pc:docMk/>
            <pc:sldMk cId="3360360540" sldId="268"/>
            <ac:picMk id="7" creationId="{C8124E6E-69A9-47BD-A1EB-A35BE8CD496D}"/>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9/11/2023</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9/11/2023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9/11/2023</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9/11/2023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9/11/2023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9/11/2023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9/11/2023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9/11/2023</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9/11/2023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9/11/2023</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j.kane103@kingstreet.durham.sch.uk" TargetMode="External"/><Relationship Id="rId2" Type="http://schemas.openxmlformats.org/officeDocument/2006/relationships/hyperlink" Target="mailto:s.wigham100@kingstreet.durham.sch.uk" TargetMode="External"/><Relationship Id="rId1" Type="http://schemas.openxmlformats.org/officeDocument/2006/relationships/slideLayout" Target="../slideLayouts/slideLayout2.xml"/><Relationship Id="rId4" Type="http://schemas.openxmlformats.org/officeDocument/2006/relationships/hyperlink" Target="mailto:n.livesley300@kingstreet.durham.sch.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F0E6-14D9-4CE3-B9F9-A70E052D3F1D}"/>
              </a:ext>
            </a:extLst>
          </p:cNvPr>
          <p:cNvSpPr>
            <a:spLocks noGrp="1"/>
          </p:cNvSpPr>
          <p:nvPr>
            <p:ph type="ctrTitle"/>
          </p:nvPr>
        </p:nvSpPr>
        <p:spPr/>
        <p:txBody>
          <a:bodyPr/>
          <a:lstStyle/>
          <a:p>
            <a:r>
              <a:rPr lang="en-GB" dirty="0">
                <a:latin typeface="NTPreCursivefk" panose="03000400000000000000" pitchFamily="66" charset="0"/>
              </a:rPr>
              <a:t>Welcome to year 3</a:t>
            </a:r>
          </a:p>
        </p:txBody>
      </p:sp>
      <p:sp>
        <p:nvSpPr>
          <p:cNvPr id="3" name="Subtitle 2">
            <a:extLst>
              <a:ext uri="{FF2B5EF4-FFF2-40B4-BE49-F238E27FC236}">
                <a16:creationId xmlns:a16="http://schemas.microsoft.com/office/drawing/2014/main" id="{FCF4F0A9-D3C2-4ABC-9252-87EC10482EFB}"/>
              </a:ext>
            </a:extLst>
          </p:cNvPr>
          <p:cNvSpPr>
            <a:spLocks noGrp="1"/>
          </p:cNvSpPr>
          <p:nvPr>
            <p:ph type="subTitle" idx="1"/>
          </p:nvPr>
        </p:nvSpPr>
        <p:spPr/>
        <p:txBody>
          <a:bodyPr vert="horz" lIns="91440" tIns="45720" rIns="91440" bIns="45720" rtlCol="0" anchor="t">
            <a:normAutofit/>
          </a:bodyPr>
          <a:lstStyle/>
          <a:p>
            <a:r>
              <a:rPr lang="en-GB" dirty="0">
                <a:latin typeface="NTPreCursivefk"/>
              </a:rPr>
              <a:t>Mrs. Heightley, </a:t>
            </a:r>
            <a:r>
              <a:rPr lang="en-GB">
                <a:latin typeface="NTPreCursivefk"/>
              </a:rPr>
              <a:t>Miss Brown, Mrs</a:t>
            </a:r>
            <a:r>
              <a:rPr lang="en-GB" dirty="0">
                <a:latin typeface="NTPreCursivefk"/>
              </a:rPr>
              <a:t>. Stayman &amp; Mr. Murdoch</a:t>
            </a:r>
          </a:p>
        </p:txBody>
      </p:sp>
    </p:spTree>
    <p:extLst>
      <p:ext uri="{BB962C8B-B14F-4D97-AF65-F5344CB8AC3E}">
        <p14:creationId xmlns:p14="http://schemas.microsoft.com/office/powerpoint/2010/main" val="2268895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358735"/>
            <a:ext cx="10058400" cy="981811"/>
          </a:xfrm>
        </p:spPr>
        <p:txBody>
          <a:bodyPr/>
          <a:lstStyle/>
          <a:p>
            <a:r>
              <a:rPr lang="en-GB" dirty="0">
                <a:latin typeface="NTPreCursivefk" panose="03000400000000000000" pitchFamily="66" charset="0"/>
              </a:rPr>
              <a:t>Expectations of Behaviour &amp; Gem Powers</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822960" y="1319410"/>
            <a:ext cx="10725374" cy="4550485"/>
          </a:xfrm>
        </p:spPr>
        <p:txBody>
          <a:bodyPr>
            <a:normAutofit/>
          </a:bodyPr>
          <a:lstStyle/>
          <a:p>
            <a:r>
              <a:rPr lang="en-GB" sz="2400" dirty="0">
                <a:latin typeface="NTPreCursivefk" panose="03000400000000000000" pitchFamily="66" charset="0"/>
              </a:rPr>
              <a:t>We have high expectations of our children, encouraging kindness, focus and self-regulation.</a:t>
            </a:r>
          </a:p>
          <a:p>
            <a:r>
              <a:rPr lang="en-GB" sz="2400" dirty="0">
                <a:latin typeface="NTPreCursivefk" panose="03000400000000000000" pitchFamily="66" charset="0"/>
              </a:rPr>
              <a:t>Visitors and members of the public always comment on the excellent behaviour of the children!</a:t>
            </a:r>
          </a:p>
          <a:p>
            <a:r>
              <a:rPr lang="en-GB" sz="2400" dirty="0">
                <a:latin typeface="NTPreCursivefk" panose="03000400000000000000" pitchFamily="66" charset="0"/>
              </a:rPr>
              <a:t>We encourage this through our Gem Powers:</a:t>
            </a:r>
          </a:p>
        </p:txBody>
      </p:sp>
      <p:pic>
        <p:nvPicPr>
          <p:cNvPr id="4" name="Picture 3">
            <a:extLst>
              <a:ext uri="{FF2B5EF4-FFF2-40B4-BE49-F238E27FC236}">
                <a16:creationId xmlns:a16="http://schemas.microsoft.com/office/drawing/2014/main" id="{B2FB833B-7A20-4B24-AF76-F6FD6F29B0E3}"/>
              </a:ext>
            </a:extLst>
          </p:cNvPr>
          <p:cNvPicPr>
            <a:picLocks noChangeAspect="1"/>
          </p:cNvPicPr>
          <p:nvPr/>
        </p:nvPicPr>
        <p:blipFill>
          <a:blip r:embed="rId2"/>
          <a:stretch>
            <a:fillRect/>
          </a:stretch>
        </p:blipFill>
        <p:spPr>
          <a:xfrm>
            <a:off x="2291260" y="2733952"/>
            <a:ext cx="7092995" cy="3789767"/>
          </a:xfrm>
          <a:prstGeom prst="rect">
            <a:avLst/>
          </a:prstGeom>
        </p:spPr>
      </p:pic>
      <p:sp>
        <p:nvSpPr>
          <p:cNvPr id="5" name="TextBox 4">
            <a:extLst>
              <a:ext uri="{FF2B5EF4-FFF2-40B4-BE49-F238E27FC236}">
                <a16:creationId xmlns:a16="http://schemas.microsoft.com/office/drawing/2014/main" id="{5552675C-F2A7-464F-B0C9-8B6AB3719D16}"/>
              </a:ext>
            </a:extLst>
          </p:cNvPr>
          <p:cNvSpPr txBox="1"/>
          <p:nvPr/>
        </p:nvSpPr>
        <p:spPr>
          <a:xfrm>
            <a:off x="2465293" y="4175760"/>
            <a:ext cx="2420471" cy="523220"/>
          </a:xfrm>
          <a:prstGeom prst="rect">
            <a:avLst/>
          </a:prstGeom>
          <a:noFill/>
        </p:spPr>
        <p:txBody>
          <a:bodyPr wrap="square" rtlCol="0">
            <a:spAutoFit/>
          </a:bodyPr>
          <a:lstStyle/>
          <a:p>
            <a:r>
              <a:rPr lang="en-GB" sz="2800" dirty="0">
                <a:latin typeface="NTPreCursivefk" panose="03000400000000000000" pitchFamily="66" charset="0"/>
              </a:rPr>
              <a:t>Being responsible</a:t>
            </a:r>
          </a:p>
        </p:txBody>
      </p:sp>
      <p:sp>
        <p:nvSpPr>
          <p:cNvPr id="6" name="TextBox 5">
            <a:extLst>
              <a:ext uri="{FF2B5EF4-FFF2-40B4-BE49-F238E27FC236}">
                <a16:creationId xmlns:a16="http://schemas.microsoft.com/office/drawing/2014/main" id="{19387F90-664D-4855-954A-39E3E83965CD}"/>
              </a:ext>
            </a:extLst>
          </p:cNvPr>
          <p:cNvSpPr txBox="1"/>
          <p:nvPr/>
        </p:nvSpPr>
        <p:spPr>
          <a:xfrm>
            <a:off x="5158410" y="2653267"/>
            <a:ext cx="2420471" cy="523220"/>
          </a:xfrm>
          <a:prstGeom prst="rect">
            <a:avLst/>
          </a:prstGeom>
          <a:noFill/>
        </p:spPr>
        <p:txBody>
          <a:bodyPr wrap="square" rtlCol="0">
            <a:spAutoFit/>
          </a:bodyPr>
          <a:lstStyle/>
          <a:p>
            <a:r>
              <a:rPr lang="en-GB" sz="2800" dirty="0">
                <a:solidFill>
                  <a:srgbClr val="FF0000"/>
                </a:solidFill>
                <a:latin typeface="NTPreCursivefk" panose="03000400000000000000" pitchFamily="66" charset="0"/>
              </a:rPr>
              <a:t>Being kind</a:t>
            </a:r>
          </a:p>
        </p:txBody>
      </p:sp>
      <p:sp>
        <p:nvSpPr>
          <p:cNvPr id="7" name="TextBox 6">
            <a:extLst>
              <a:ext uri="{FF2B5EF4-FFF2-40B4-BE49-F238E27FC236}">
                <a16:creationId xmlns:a16="http://schemas.microsoft.com/office/drawing/2014/main" id="{86573109-61F5-415C-B998-551C62BF59A2}"/>
              </a:ext>
            </a:extLst>
          </p:cNvPr>
          <p:cNvSpPr txBox="1"/>
          <p:nvPr/>
        </p:nvSpPr>
        <p:spPr>
          <a:xfrm>
            <a:off x="7578881" y="4175760"/>
            <a:ext cx="2420471" cy="523220"/>
          </a:xfrm>
          <a:prstGeom prst="rect">
            <a:avLst/>
          </a:prstGeom>
          <a:noFill/>
        </p:spPr>
        <p:txBody>
          <a:bodyPr wrap="square" rtlCol="0">
            <a:spAutoFit/>
          </a:bodyPr>
          <a:lstStyle/>
          <a:p>
            <a:r>
              <a:rPr lang="en-GB" sz="2800" dirty="0">
                <a:solidFill>
                  <a:srgbClr val="00B050"/>
                </a:solidFill>
                <a:latin typeface="NTPreCursivefk" panose="03000400000000000000" pitchFamily="66" charset="0"/>
              </a:rPr>
              <a:t>Being resilient</a:t>
            </a:r>
          </a:p>
        </p:txBody>
      </p:sp>
      <p:sp>
        <p:nvSpPr>
          <p:cNvPr id="8" name="TextBox 7">
            <a:extLst>
              <a:ext uri="{FF2B5EF4-FFF2-40B4-BE49-F238E27FC236}">
                <a16:creationId xmlns:a16="http://schemas.microsoft.com/office/drawing/2014/main" id="{A898A98F-FEBE-405C-A04D-03C006979ED6}"/>
              </a:ext>
            </a:extLst>
          </p:cNvPr>
          <p:cNvSpPr txBox="1"/>
          <p:nvPr/>
        </p:nvSpPr>
        <p:spPr>
          <a:xfrm>
            <a:off x="7480268" y="5976045"/>
            <a:ext cx="2420471" cy="523220"/>
          </a:xfrm>
          <a:prstGeom prst="rect">
            <a:avLst/>
          </a:prstGeom>
          <a:noFill/>
        </p:spPr>
        <p:txBody>
          <a:bodyPr wrap="square" rtlCol="0">
            <a:spAutoFit/>
          </a:bodyPr>
          <a:lstStyle/>
          <a:p>
            <a:r>
              <a:rPr lang="en-GB" sz="2800" dirty="0">
                <a:solidFill>
                  <a:srgbClr val="FFC000"/>
                </a:solidFill>
                <a:latin typeface="NTPreCursivefk" panose="03000400000000000000" pitchFamily="66" charset="0"/>
              </a:rPr>
              <a:t>Collaborating</a:t>
            </a:r>
          </a:p>
        </p:txBody>
      </p:sp>
      <p:sp>
        <p:nvSpPr>
          <p:cNvPr id="9" name="TextBox 8">
            <a:extLst>
              <a:ext uri="{FF2B5EF4-FFF2-40B4-BE49-F238E27FC236}">
                <a16:creationId xmlns:a16="http://schemas.microsoft.com/office/drawing/2014/main" id="{72E3E14A-CF20-447D-9DBE-AF26A4FB20FB}"/>
              </a:ext>
            </a:extLst>
          </p:cNvPr>
          <p:cNvSpPr txBox="1"/>
          <p:nvPr/>
        </p:nvSpPr>
        <p:spPr>
          <a:xfrm>
            <a:off x="5059797" y="4587020"/>
            <a:ext cx="2420471" cy="523220"/>
          </a:xfrm>
          <a:prstGeom prst="rect">
            <a:avLst/>
          </a:prstGeom>
          <a:noFill/>
        </p:spPr>
        <p:txBody>
          <a:bodyPr wrap="square" rtlCol="0">
            <a:spAutoFit/>
          </a:bodyPr>
          <a:lstStyle/>
          <a:p>
            <a:r>
              <a:rPr lang="en-GB" sz="2800" dirty="0">
                <a:solidFill>
                  <a:srgbClr val="7030A0"/>
                </a:solidFill>
                <a:latin typeface="NTPreCursivefk" panose="03000400000000000000" pitchFamily="66" charset="0"/>
              </a:rPr>
              <a:t>Co-operating</a:t>
            </a:r>
          </a:p>
        </p:txBody>
      </p:sp>
      <p:sp>
        <p:nvSpPr>
          <p:cNvPr id="10" name="TextBox 9">
            <a:extLst>
              <a:ext uri="{FF2B5EF4-FFF2-40B4-BE49-F238E27FC236}">
                <a16:creationId xmlns:a16="http://schemas.microsoft.com/office/drawing/2014/main" id="{2F7EA0B2-C1B5-4AC4-96D2-67AB029FB774}"/>
              </a:ext>
            </a:extLst>
          </p:cNvPr>
          <p:cNvSpPr txBox="1"/>
          <p:nvPr/>
        </p:nvSpPr>
        <p:spPr>
          <a:xfrm>
            <a:off x="2382147" y="6081184"/>
            <a:ext cx="2420471" cy="523220"/>
          </a:xfrm>
          <a:prstGeom prst="rect">
            <a:avLst/>
          </a:prstGeom>
          <a:noFill/>
        </p:spPr>
        <p:txBody>
          <a:bodyPr wrap="square" rtlCol="0">
            <a:spAutoFit/>
          </a:bodyPr>
          <a:lstStyle/>
          <a:p>
            <a:r>
              <a:rPr lang="en-GB" sz="2800" dirty="0">
                <a:solidFill>
                  <a:srgbClr val="0070C0"/>
                </a:solidFill>
                <a:latin typeface="NTPreCursivefk" panose="03000400000000000000" pitchFamily="66" charset="0"/>
              </a:rPr>
              <a:t>Focusing</a:t>
            </a:r>
          </a:p>
        </p:txBody>
      </p:sp>
    </p:spTree>
    <p:extLst>
      <p:ext uri="{BB962C8B-B14F-4D97-AF65-F5344CB8AC3E}">
        <p14:creationId xmlns:p14="http://schemas.microsoft.com/office/powerpoint/2010/main" val="1345515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662609" y="279689"/>
            <a:ext cx="10058400" cy="1086542"/>
          </a:xfrm>
        </p:spPr>
        <p:txBody>
          <a:bodyPr/>
          <a:lstStyle/>
          <a:p>
            <a:r>
              <a:rPr lang="en-GB" dirty="0">
                <a:latin typeface="NTPreCursivefk" panose="03000400000000000000" pitchFamily="66" charset="0"/>
              </a:rPr>
              <a:t>Contact Information</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662609" y="1258957"/>
            <a:ext cx="11092069" cy="5319354"/>
          </a:xfrm>
        </p:spPr>
        <p:txBody>
          <a:bodyPr>
            <a:normAutofit lnSpcReduction="10000"/>
          </a:bodyPr>
          <a:lstStyle/>
          <a:p>
            <a:r>
              <a:rPr lang="en-GB" sz="2800" dirty="0">
                <a:latin typeface="NTPreCursivefk" panose="03000400000000000000" pitchFamily="66" charset="0"/>
              </a:rPr>
              <a:t>Teachers are available each morning on the school yard for any concerns or questions.</a:t>
            </a:r>
          </a:p>
          <a:p>
            <a:r>
              <a:rPr lang="en-GB" sz="2800" dirty="0">
                <a:latin typeface="NTPreCursivefk" panose="03000400000000000000" pitchFamily="66" charset="0"/>
              </a:rPr>
              <a:t>If you would prefer to make an appointment, you can do so through the school office.</a:t>
            </a:r>
          </a:p>
          <a:p>
            <a:r>
              <a:rPr lang="en-GB" sz="2800" dirty="0">
                <a:latin typeface="NTPreCursivefk" panose="03000400000000000000" pitchFamily="66" charset="0"/>
              </a:rPr>
              <a:t>Teachers can also be contacted directly via email. Please be aware, as a school we support a healthy work-life balance and do not expect staff to respond outside of working hours so do be mindful of this!</a:t>
            </a:r>
          </a:p>
          <a:p>
            <a:pPr marL="0" indent="0">
              <a:buNone/>
            </a:pPr>
            <a:endParaRPr lang="en-GB" sz="2800" dirty="0">
              <a:latin typeface="NTPreCursivefk" panose="03000400000000000000" pitchFamily="66" charset="0"/>
            </a:endParaRPr>
          </a:p>
          <a:p>
            <a:r>
              <a:rPr lang="en-GB" sz="2800" dirty="0">
                <a:solidFill>
                  <a:srgbClr val="0000FF"/>
                </a:solidFill>
                <a:latin typeface="NTPreCursivefk" panose="03000400000000000000" pitchFamily="66" charset="0"/>
                <a:hlinkClick r:id="rId2">
                  <a:extLst>
                    <a:ext uri="{A12FA001-AC4F-418D-AE19-62706E023703}">
                      <ahyp:hlinkClr xmlns:ahyp="http://schemas.microsoft.com/office/drawing/2018/hyperlinkcolor" val="tx"/>
                    </a:ext>
                  </a:extLst>
                </a:hlinkClick>
              </a:rPr>
              <a:t>s.wigham100@kingstreet.durham.sch.uk</a:t>
            </a:r>
            <a:r>
              <a:rPr lang="en-GB" sz="2800" dirty="0">
                <a:solidFill>
                  <a:srgbClr val="0000FF"/>
                </a:solidFill>
                <a:latin typeface="NTPreCursivefk" panose="03000400000000000000" pitchFamily="66" charset="0"/>
              </a:rPr>
              <a:t> </a:t>
            </a:r>
          </a:p>
          <a:p>
            <a:endParaRPr lang="en-GB" sz="2800" dirty="0">
              <a:solidFill>
                <a:srgbClr val="0000FF"/>
              </a:solidFill>
              <a:latin typeface="NTPreCursivefk" panose="03000400000000000000" pitchFamily="66" charset="0"/>
            </a:endParaRPr>
          </a:p>
          <a:p>
            <a:r>
              <a:rPr lang="en-GB" sz="2800" dirty="0">
                <a:solidFill>
                  <a:srgbClr val="0000FF"/>
                </a:solidFill>
                <a:latin typeface="NTPreCursivefk" panose="03000400000000000000" pitchFamily="66" charset="0"/>
                <a:hlinkClick r:id="rId3">
                  <a:extLst>
                    <a:ext uri="{A12FA001-AC4F-418D-AE19-62706E023703}">
                      <ahyp:hlinkClr xmlns:ahyp="http://schemas.microsoft.com/office/drawing/2018/hyperlinkcolor" val="tx"/>
                    </a:ext>
                  </a:extLst>
                </a:hlinkClick>
              </a:rPr>
              <a:t>j.kane103@kingstreet.durham.sch.uk</a:t>
            </a:r>
            <a:r>
              <a:rPr lang="en-GB" sz="2800" dirty="0">
                <a:solidFill>
                  <a:srgbClr val="0000FF"/>
                </a:solidFill>
                <a:latin typeface="NTPreCursivefk" panose="03000400000000000000" pitchFamily="66" charset="0"/>
              </a:rPr>
              <a:t> </a:t>
            </a:r>
          </a:p>
          <a:p>
            <a:pPr marL="0" indent="0">
              <a:buNone/>
            </a:pPr>
            <a:endParaRPr lang="en-GB" sz="2800" dirty="0">
              <a:solidFill>
                <a:srgbClr val="0000FF"/>
              </a:solidFill>
              <a:latin typeface="NTPreCursivefk" panose="03000400000000000000" pitchFamily="66" charset="0"/>
            </a:endParaRPr>
          </a:p>
          <a:p>
            <a:r>
              <a:rPr lang="en-GB" sz="2800" dirty="0">
                <a:solidFill>
                  <a:srgbClr val="0000FF"/>
                </a:solidFill>
                <a:latin typeface="NTPreCursivefk" panose="03000400000000000000" pitchFamily="66" charset="0"/>
                <a:hlinkClick r:id="rId4">
                  <a:extLst>
                    <a:ext uri="{A12FA001-AC4F-418D-AE19-62706E023703}">
                      <ahyp:hlinkClr xmlns:ahyp="http://schemas.microsoft.com/office/drawing/2018/hyperlinkcolor" val="tx"/>
                    </a:ext>
                  </a:extLst>
                </a:hlinkClick>
              </a:rPr>
              <a:t>n.livesley300@kingstreet.durham.sch.uk</a:t>
            </a:r>
            <a:r>
              <a:rPr lang="en-GB" sz="2800" dirty="0">
                <a:solidFill>
                  <a:srgbClr val="0000FF"/>
                </a:solidFill>
                <a:latin typeface="NTPreCursivefk" panose="03000400000000000000" pitchFamily="66" charset="0"/>
              </a:rPr>
              <a:t> </a:t>
            </a:r>
          </a:p>
          <a:p>
            <a:endParaRPr lang="en-GB" sz="2800" dirty="0">
              <a:latin typeface="NTPreCursivefk" panose="03000400000000000000" pitchFamily="66" charset="0"/>
            </a:endParaRPr>
          </a:p>
        </p:txBody>
      </p:sp>
    </p:spTree>
    <p:extLst>
      <p:ext uri="{BB962C8B-B14F-4D97-AF65-F5344CB8AC3E}">
        <p14:creationId xmlns:p14="http://schemas.microsoft.com/office/powerpoint/2010/main" val="3700187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642594"/>
            <a:ext cx="10058400" cy="947745"/>
          </a:xfrm>
        </p:spPr>
        <p:txBody>
          <a:bodyPr/>
          <a:lstStyle/>
          <a:p>
            <a:r>
              <a:rPr lang="en-GB" dirty="0">
                <a:latin typeface="NTPreCursivefk" panose="03000400000000000000" pitchFamily="66" charset="0"/>
              </a:rPr>
              <a:t>Our Learning</a:t>
            </a:r>
          </a:p>
        </p:txBody>
      </p:sp>
      <p:pic>
        <p:nvPicPr>
          <p:cNvPr id="7" name="Content Placeholder 6">
            <a:extLst>
              <a:ext uri="{FF2B5EF4-FFF2-40B4-BE49-F238E27FC236}">
                <a16:creationId xmlns:a16="http://schemas.microsoft.com/office/drawing/2014/main" id="{AB6B3BA2-191B-4C32-A4F6-E13B64079347}"/>
              </a:ext>
            </a:extLst>
          </p:cNvPr>
          <p:cNvPicPr>
            <a:picLocks noGrp="1" noChangeAspect="1"/>
          </p:cNvPicPr>
          <p:nvPr>
            <p:ph idx="1"/>
          </p:nvPr>
        </p:nvPicPr>
        <p:blipFill>
          <a:blip r:embed="rId2"/>
          <a:stretch>
            <a:fillRect/>
          </a:stretch>
        </p:blipFill>
        <p:spPr>
          <a:xfrm>
            <a:off x="6232270" y="248818"/>
            <a:ext cx="5557023" cy="2457589"/>
          </a:xfrm>
          <a:prstGeom prst="rect">
            <a:avLst/>
          </a:prstGeom>
        </p:spPr>
      </p:pic>
      <p:pic>
        <p:nvPicPr>
          <p:cNvPr id="6" name="Picture 5">
            <a:extLst>
              <a:ext uri="{FF2B5EF4-FFF2-40B4-BE49-F238E27FC236}">
                <a16:creationId xmlns:a16="http://schemas.microsoft.com/office/drawing/2014/main" id="{4E3A87DD-DBC6-4A07-A3D2-58E8CD68F8D5}"/>
              </a:ext>
            </a:extLst>
          </p:cNvPr>
          <p:cNvPicPr>
            <a:picLocks noChangeAspect="1"/>
          </p:cNvPicPr>
          <p:nvPr/>
        </p:nvPicPr>
        <p:blipFill>
          <a:blip r:embed="rId3"/>
          <a:stretch>
            <a:fillRect/>
          </a:stretch>
        </p:blipFill>
        <p:spPr>
          <a:xfrm>
            <a:off x="382126" y="1486578"/>
            <a:ext cx="5577606" cy="5029956"/>
          </a:xfrm>
          <a:prstGeom prst="rect">
            <a:avLst/>
          </a:prstGeom>
        </p:spPr>
      </p:pic>
      <p:pic>
        <p:nvPicPr>
          <p:cNvPr id="11" name="Picture 10">
            <a:extLst>
              <a:ext uri="{FF2B5EF4-FFF2-40B4-BE49-F238E27FC236}">
                <a16:creationId xmlns:a16="http://schemas.microsoft.com/office/drawing/2014/main" id="{70487CE6-2EF6-46B0-B513-AFB5BBB37E0C}"/>
              </a:ext>
            </a:extLst>
          </p:cNvPr>
          <p:cNvPicPr>
            <a:picLocks noChangeAspect="1"/>
          </p:cNvPicPr>
          <p:nvPr/>
        </p:nvPicPr>
        <p:blipFill>
          <a:blip r:embed="rId4"/>
          <a:stretch>
            <a:fillRect/>
          </a:stretch>
        </p:blipFill>
        <p:spPr>
          <a:xfrm>
            <a:off x="6232270" y="2706407"/>
            <a:ext cx="5557023" cy="3927075"/>
          </a:xfrm>
          <a:prstGeom prst="rect">
            <a:avLst/>
          </a:prstGeom>
        </p:spPr>
      </p:pic>
    </p:spTree>
    <p:extLst>
      <p:ext uri="{BB962C8B-B14F-4D97-AF65-F5344CB8AC3E}">
        <p14:creationId xmlns:p14="http://schemas.microsoft.com/office/powerpoint/2010/main" val="2677199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312281" y="515136"/>
            <a:ext cx="10058400" cy="947745"/>
          </a:xfrm>
        </p:spPr>
        <p:txBody>
          <a:bodyPr/>
          <a:lstStyle/>
          <a:p>
            <a:r>
              <a:rPr lang="en-GB" dirty="0">
                <a:latin typeface="NTPreCursivefk" panose="03000400000000000000" pitchFamily="66" charset="0"/>
              </a:rPr>
              <a:t>Our Learning</a:t>
            </a:r>
          </a:p>
        </p:txBody>
      </p:sp>
      <p:sp>
        <p:nvSpPr>
          <p:cNvPr id="11" name="Title 1">
            <a:extLst>
              <a:ext uri="{FF2B5EF4-FFF2-40B4-BE49-F238E27FC236}">
                <a16:creationId xmlns:a16="http://schemas.microsoft.com/office/drawing/2014/main" id="{2A4A7D3C-3F03-4024-AFA3-BCF5B8C4505B}"/>
              </a:ext>
            </a:extLst>
          </p:cNvPr>
          <p:cNvSpPr>
            <a:spLocks noGrp="1"/>
          </p:cNvSpPr>
          <p:nvPr>
            <p:ph idx="1"/>
          </p:nvPr>
        </p:nvSpPr>
        <p:spPr>
          <a:xfrm>
            <a:off x="312281" y="1317107"/>
            <a:ext cx="3252554" cy="5295727"/>
          </a:xfrm>
        </p:spPr>
        <p:txBody>
          <a:bodyPr>
            <a:noAutofit/>
          </a:bodyPr>
          <a:lstStyle/>
          <a:p>
            <a:pPr marL="0" indent="0">
              <a:buNone/>
            </a:pPr>
            <a:r>
              <a:rPr lang="en-GB" sz="2600" dirty="0">
                <a:latin typeface="NTPreCursivefk" panose="03000400000000000000" pitchFamily="66" charset="0"/>
              </a:rPr>
              <a:t>This is an example of a weekly timetable in Year 3. Please be aware that this is an example only as our timetable is entirely flexible and there are times when things have to be moved around to accommodate various events and activities that might be happening in school on a particular day. </a:t>
            </a:r>
          </a:p>
        </p:txBody>
      </p:sp>
      <p:pic>
        <p:nvPicPr>
          <p:cNvPr id="4" name="Picture 3">
            <a:extLst>
              <a:ext uri="{FF2B5EF4-FFF2-40B4-BE49-F238E27FC236}">
                <a16:creationId xmlns:a16="http://schemas.microsoft.com/office/drawing/2014/main" id="{7240921B-3CED-4C6A-A7E8-CF33B82F0FB0}"/>
              </a:ext>
            </a:extLst>
          </p:cNvPr>
          <p:cNvPicPr>
            <a:picLocks noChangeAspect="1"/>
          </p:cNvPicPr>
          <p:nvPr/>
        </p:nvPicPr>
        <p:blipFill>
          <a:blip r:embed="rId2"/>
          <a:stretch>
            <a:fillRect/>
          </a:stretch>
        </p:blipFill>
        <p:spPr>
          <a:xfrm>
            <a:off x="3549633" y="1462881"/>
            <a:ext cx="8330086" cy="4606225"/>
          </a:xfrm>
          <a:prstGeom prst="rect">
            <a:avLst/>
          </a:prstGeom>
        </p:spPr>
      </p:pic>
    </p:spTree>
    <p:extLst>
      <p:ext uri="{BB962C8B-B14F-4D97-AF65-F5344CB8AC3E}">
        <p14:creationId xmlns:p14="http://schemas.microsoft.com/office/powerpoint/2010/main" val="3360360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364435"/>
            <a:ext cx="10058400" cy="1093304"/>
          </a:xfrm>
        </p:spPr>
        <p:txBody>
          <a:bodyPr/>
          <a:lstStyle/>
          <a:p>
            <a:r>
              <a:rPr lang="en-GB" dirty="0">
                <a:latin typeface="NTPreCursivefk" panose="03000400000000000000" pitchFamily="66" charset="0"/>
              </a:rPr>
              <a:t>Uniform &amp; PE kit</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457739"/>
            <a:ext cx="10058400" cy="5035826"/>
          </a:xfrm>
        </p:spPr>
        <p:txBody>
          <a:bodyPr>
            <a:normAutofit lnSpcReduction="10000"/>
          </a:bodyPr>
          <a:lstStyle/>
          <a:p>
            <a:pPr algn="just"/>
            <a:r>
              <a:rPr lang="en-GB" sz="2400" u="sng" dirty="0">
                <a:latin typeface="NTPreCursivefk" panose="03000400000000000000" pitchFamily="66" charset="0"/>
              </a:rPr>
              <a:t>PE </a:t>
            </a:r>
            <a:endParaRPr lang="en-GB" sz="2400" dirty="0">
              <a:latin typeface="NTPreCursivefk" panose="03000400000000000000" pitchFamily="66" charset="0"/>
            </a:endParaRPr>
          </a:p>
          <a:p>
            <a:pPr algn="just"/>
            <a:r>
              <a:rPr lang="en-GB" sz="2400" dirty="0">
                <a:latin typeface="NTPreCursivefk" panose="03000400000000000000" pitchFamily="66" charset="0"/>
              </a:rPr>
              <a:t>For the first half of the Autumn term, our PE lessons will take place on a Tuesday for those children who are on Outdoor Ed on a Wednesday and on a Wednesday for those children who are on Outdoor Ed on a Tuesday; please send PE kits in to school with your child on a Monday, and these will be sent home on Fridays.  PE kit should consist of: tracksuit bottoms, trainers and a change of top (preferably a school t-shirt in house colours or a plain white t-shirt), as well as a sweatshirt for the outdoors.</a:t>
            </a:r>
          </a:p>
          <a:p>
            <a:pPr marL="0" indent="0" algn="just">
              <a:buNone/>
            </a:pPr>
            <a:endParaRPr lang="en-GB" sz="2400" dirty="0">
              <a:latin typeface="NTPreCursivefk" panose="03000400000000000000" pitchFamily="66" charset="0"/>
            </a:endParaRPr>
          </a:p>
          <a:p>
            <a:pPr algn="just"/>
            <a:r>
              <a:rPr lang="en-GB" sz="2400" u="sng" dirty="0">
                <a:latin typeface="NTPreCursivefk" panose="03000400000000000000" pitchFamily="66" charset="0"/>
              </a:rPr>
              <a:t>Uniform</a:t>
            </a:r>
            <a:endParaRPr lang="en-GB" sz="2400" dirty="0">
              <a:latin typeface="NTPreCursivefk" panose="03000400000000000000" pitchFamily="66" charset="0"/>
            </a:endParaRPr>
          </a:p>
          <a:p>
            <a:pPr algn="just"/>
            <a:r>
              <a:rPr lang="en-GB" sz="2400" dirty="0">
                <a:latin typeface="NTPreCursivefk" panose="03000400000000000000" pitchFamily="66" charset="0"/>
              </a:rPr>
              <a:t>Children should all come to school wearing: black or grey trousers/shorts/skirt/pinafore; a white polo shirt; a blue cardigan/sweatshirt; and plain black shoes.  We have thought carefully about how to keep our uniform costs manageable for families, but if there are any difficulties with providing uniform, please do let us know as we can support with this.</a:t>
            </a:r>
          </a:p>
        </p:txBody>
      </p:sp>
    </p:spTree>
    <p:extLst>
      <p:ext uri="{BB962C8B-B14F-4D97-AF65-F5344CB8AC3E}">
        <p14:creationId xmlns:p14="http://schemas.microsoft.com/office/powerpoint/2010/main" val="2288366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364435" y="314739"/>
            <a:ext cx="10058400" cy="6228522"/>
          </a:xfrm>
        </p:spPr>
        <p:txBody>
          <a:bodyPr>
            <a:noAutofit/>
          </a:bodyPr>
          <a:lstStyle/>
          <a:p>
            <a:pPr marL="0" indent="0" algn="just">
              <a:buNone/>
            </a:pPr>
            <a:r>
              <a:rPr lang="en-GB" sz="2000" u="sng" dirty="0">
                <a:latin typeface="NTPreCursivefk" panose="03000400000000000000" pitchFamily="66" charset="0"/>
              </a:rPr>
              <a:t>Outdoor Education </a:t>
            </a:r>
            <a:endParaRPr lang="en-GB" sz="2000" dirty="0">
              <a:latin typeface="NTPreCursivefk" panose="03000400000000000000" pitchFamily="66" charset="0"/>
            </a:endParaRPr>
          </a:p>
          <a:p>
            <a:pPr marL="0" indent="0">
              <a:buNone/>
            </a:pPr>
            <a:r>
              <a:rPr lang="en-GB" sz="2000" dirty="0">
                <a:latin typeface="NTPreCursivefk" panose="03000400000000000000" pitchFamily="66" charset="0"/>
              </a:rPr>
              <a:t>Please ensure that for each session, your child wears:</a:t>
            </a:r>
          </a:p>
          <a:p>
            <a:r>
              <a:rPr lang="en-GB" sz="2000" dirty="0">
                <a:latin typeface="NTPreCursivefk" panose="03000400000000000000" pitchFamily="66" charset="0"/>
              </a:rPr>
              <a:t>warm clothing including hat and gloves</a:t>
            </a:r>
          </a:p>
          <a:p>
            <a:r>
              <a:rPr lang="en-GB" sz="2000" dirty="0">
                <a:latin typeface="NTPreCursivefk" panose="03000400000000000000" pitchFamily="66" charset="0"/>
              </a:rPr>
              <a:t>a warm coat</a:t>
            </a:r>
          </a:p>
          <a:p>
            <a:r>
              <a:rPr lang="en-GB" sz="2000" dirty="0">
                <a:latin typeface="NTPreCursivefk" panose="03000400000000000000" pitchFamily="66" charset="0"/>
              </a:rPr>
              <a:t>waterproofs</a:t>
            </a:r>
          </a:p>
          <a:p>
            <a:r>
              <a:rPr lang="en-GB" sz="2000" dirty="0">
                <a:latin typeface="NTPreCursivefk" panose="03000400000000000000" pitchFamily="66" charset="0"/>
              </a:rPr>
              <a:t>appropriate footwear (trainers, wellies or other suitable footwear that have a good tread) </a:t>
            </a:r>
          </a:p>
          <a:p>
            <a:pPr marL="0" indent="0">
              <a:buNone/>
            </a:pPr>
            <a:endParaRPr lang="en-GB" sz="2000" dirty="0">
              <a:latin typeface="NTPreCursivefk" panose="03000400000000000000" pitchFamily="66" charset="0"/>
            </a:endParaRPr>
          </a:p>
          <a:p>
            <a:pPr marL="0" indent="0" algn="just">
              <a:buNone/>
            </a:pPr>
            <a:r>
              <a:rPr lang="en-GB" sz="2000" u="sng" dirty="0">
                <a:latin typeface="NTPreCursivefk" panose="03000400000000000000" pitchFamily="66" charset="0"/>
              </a:rPr>
              <a:t>Swimming</a:t>
            </a:r>
            <a:endParaRPr lang="en-GB" sz="2000" dirty="0">
              <a:latin typeface="NTPreCursivefk" panose="03000400000000000000" pitchFamily="66" charset="0"/>
            </a:endParaRPr>
          </a:p>
          <a:p>
            <a:pPr marL="0" indent="0" algn="just">
              <a:buNone/>
            </a:pPr>
            <a:r>
              <a:rPr lang="en-GB" sz="2000" dirty="0">
                <a:latin typeface="NTPreCursivefk" panose="03000400000000000000" pitchFamily="66" charset="0"/>
              </a:rPr>
              <a:t>Year 3 will have swimming lessons during the Summer term and will need the following kit:</a:t>
            </a:r>
          </a:p>
          <a:p>
            <a:r>
              <a:rPr lang="en-GB" sz="2000" dirty="0">
                <a:latin typeface="NTPreCursivefk" panose="03000400000000000000" pitchFamily="66" charset="0"/>
              </a:rPr>
              <a:t>A swimming costume for girls (no bikinis)</a:t>
            </a:r>
          </a:p>
          <a:p>
            <a:pPr lvl="0"/>
            <a:r>
              <a:rPr lang="en-GB" sz="2000" dirty="0">
                <a:latin typeface="NTPreCursivefk" panose="03000400000000000000" pitchFamily="66" charset="0"/>
              </a:rPr>
              <a:t>Swimming shorts for boys (not board shorts and not longer than the knee)</a:t>
            </a:r>
          </a:p>
          <a:p>
            <a:pPr lvl="0"/>
            <a:r>
              <a:rPr lang="en-GB" sz="2000" dirty="0">
                <a:latin typeface="NTPreCursivefk" panose="03000400000000000000" pitchFamily="66" charset="0"/>
              </a:rPr>
              <a:t>A swimming hat (boys and girls)</a:t>
            </a:r>
          </a:p>
          <a:p>
            <a:pPr lvl="0"/>
            <a:r>
              <a:rPr lang="en-GB" sz="2000" dirty="0">
                <a:latin typeface="NTPreCursivefk" panose="03000400000000000000" pitchFamily="66" charset="0"/>
              </a:rPr>
              <a:t>A towel</a:t>
            </a:r>
          </a:p>
          <a:p>
            <a:pPr lvl="0"/>
            <a:r>
              <a:rPr lang="en-GB" sz="2000" dirty="0">
                <a:latin typeface="NTPreCursivefk" panose="03000400000000000000" pitchFamily="66" charset="0"/>
              </a:rPr>
              <a:t>Goggles (your child is welcome to wear goggles but they are not essential)</a:t>
            </a:r>
          </a:p>
          <a:p>
            <a:pPr lvl="0"/>
            <a:r>
              <a:rPr lang="en-GB" sz="2000" dirty="0">
                <a:latin typeface="NTPreCursivefk" panose="03000400000000000000" pitchFamily="66" charset="0"/>
              </a:rPr>
              <a:t>A suitable bag to carry all the kit in (preferably waterproof)</a:t>
            </a:r>
          </a:p>
          <a:p>
            <a:pPr marL="0" indent="0" algn="just">
              <a:buNone/>
            </a:pPr>
            <a:endParaRPr lang="en-GB" sz="2000" dirty="0">
              <a:latin typeface="NTPreCursivefk" panose="03000400000000000000" pitchFamily="66" charset="0"/>
            </a:endParaRPr>
          </a:p>
        </p:txBody>
      </p:sp>
      <p:sp>
        <p:nvSpPr>
          <p:cNvPr id="6" name="Content Placeholder 2">
            <a:extLst>
              <a:ext uri="{FF2B5EF4-FFF2-40B4-BE49-F238E27FC236}">
                <a16:creationId xmlns:a16="http://schemas.microsoft.com/office/drawing/2014/main" id="{38000422-FAAA-49C5-BF2F-BCB959A2B71B}"/>
              </a:ext>
            </a:extLst>
          </p:cNvPr>
          <p:cNvSpPr txBox="1">
            <a:spLocks/>
          </p:cNvSpPr>
          <p:nvPr/>
        </p:nvSpPr>
        <p:spPr>
          <a:xfrm>
            <a:off x="5638801" y="420756"/>
            <a:ext cx="6042990" cy="1689651"/>
          </a:xfrm>
          <a:prstGeom prst="rect">
            <a:avLst/>
          </a:prstGeom>
          <a:ln>
            <a:solidFill>
              <a:schemeClr val="tx1"/>
            </a:solidFill>
          </a:ln>
        </p:spPr>
        <p:txBody>
          <a:bodyPr vert="horz" lIns="91440" tIns="45720" rIns="91440" bIns="45720" rtlCol="0">
            <a:no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0" indent="0">
              <a:buFont typeface="Garamond" pitchFamily="18" charset="0"/>
              <a:buNone/>
            </a:pPr>
            <a:r>
              <a:rPr lang="en-GB" sz="2000" dirty="0">
                <a:solidFill>
                  <a:srgbClr val="FF0000"/>
                </a:solidFill>
                <a:latin typeface="NTPreCursivefk" panose="03000400000000000000" pitchFamily="66" charset="0"/>
              </a:rPr>
              <a:t>Some of our activities are water based so your child will also need:</a:t>
            </a:r>
          </a:p>
          <a:p>
            <a:r>
              <a:rPr lang="en-GB" sz="2000" dirty="0">
                <a:solidFill>
                  <a:srgbClr val="FF0000"/>
                </a:solidFill>
                <a:latin typeface="NTPreCursivefk" panose="03000400000000000000" pitchFamily="66" charset="0"/>
              </a:rPr>
              <a:t>a complete change of clothes including underwear</a:t>
            </a:r>
          </a:p>
          <a:p>
            <a:r>
              <a:rPr lang="en-GB" sz="2000" dirty="0">
                <a:solidFill>
                  <a:srgbClr val="FF0000"/>
                </a:solidFill>
                <a:latin typeface="NTPreCursivefk" panose="03000400000000000000" pitchFamily="66" charset="0"/>
              </a:rPr>
              <a:t>a towel</a:t>
            </a:r>
          </a:p>
          <a:p>
            <a:r>
              <a:rPr lang="en-GB" sz="2000" dirty="0">
                <a:solidFill>
                  <a:srgbClr val="FF0000"/>
                </a:solidFill>
                <a:latin typeface="NTPreCursivefk" panose="03000400000000000000" pitchFamily="66" charset="0"/>
              </a:rPr>
              <a:t>a pair of shoes that they don't mind getting wet</a:t>
            </a:r>
          </a:p>
          <a:p>
            <a:pPr marL="0" indent="0" algn="just">
              <a:buFont typeface="Garamond" pitchFamily="18" charset="0"/>
              <a:buNone/>
            </a:pPr>
            <a:endParaRPr lang="en-GB" sz="2000" dirty="0">
              <a:solidFill>
                <a:srgbClr val="FF0000"/>
              </a:solidFill>
              <a:latin typeface="NTPreCursivefk" panose="03000400000000000000" pitchFamily="66" charset="0"/>
            </a:endParaRPr>
          </a:p>
        </p:txBody>
      </p:sp>
    </p:spTree>
    <p:extLst>
      <p:ext uri="{BB962C8B-B14F-4D97-AF65-F5344CB8AC3E}">
        <p14:creationId xmlns:p14="http://schemas.microsoft.com/office/powerpoint/2010/main" val="3480809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947530" y="424928"/>
            <a:ext cx="10058400" cy="938780"/>
          </a:xfrm>
        </p:spPr>
        <p:txBody>
          <a:bodyPr/>
          <a:lstStyle/>
          <a:p>
            <a:r>
              <a:rPr lang="en-GB" dirty="0">
                <a:latin typeface="NTPreCursivefk" panose="03000400000000000000" pitchFamily="66" charset="0"/>
              </a:rPr>
              <a:t>Attendance &amp; Lateness</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720762" y="1363708"/>
            <a:ext cx="10929770" cy="4671332"/>
          </a:xfrm>
        </p:spPr>
        <p:txBody>
          <a:bodyPr>
            <a:normAutofit/>
          </a:bodyPr>
          <a:lstStyle/>
          <a:p>
            <a:r>
              <a:rPr lang="en-GB" sz="2400" dirty="0">
                <a:latin typeface="NTPreCursivefk" panose="03000400000000000000" pitchFamily="66" charset="0"/>
              </a:rPr>
              <a:t>Every single day a child is absent = one day of learning lost</a:t>
            </a:r>
          </a:p>
          <a:p>
            <a:r>
              <a:rPr lang="en-GB" sz="2400" dirty="0">
                <a:latin typeface="NTPreCursivefk" panose="03000400000000000000" pitchFamily="66" charset="0"/>
              </a:rPr>
              <a:t>Being at school on time (Early Bird starts at 8:30 a.m.) allows your child to feel settled and prepared for their day.</a:t>
            </a:r>
          </a:p>
        </p:txBody>
      </p:sp>
      <p:pic>
        <p:nvPicPr>
          <p:cNvPr id="4" name="Picture 3">
            <a:extLst>
              <a:ext uri="{FF2B5EF4-FFF2-40B4-BE49-F238E27FC236}">
                <a16:creationId xmlns:a16="http://schemas.microsoft.com/office/drawing/2014/main" id="{E76455AC-1E34-466E-9C4B-5563DB05BC17}"/>
              </a:ext>
            </a:extLst>
          </p:cNvPr>
          <p:cNvPicPr>
            <a:picLocks noChangeAspect="1"/>
          </p:cNvPicPr>
          <p:nvPr/>
        </p:nvPicPr>
        <p:blipFill rotWithShape="1">
          <a:blip r:embed="rId2"/>
          <a:srcRect b="636"/>
          <a:stretch/>
        </p:blipFill>
        <p:spPr>
          <a:xfrm>
            <a:off x="3789576" y="2402362"/>
            <a:ext cx="6335085" cy="4130960"/>
          </a:xfrm>
          <a:prstGeom prst="rect">
            <a:avLst/>
          </a:prstGeom>
        </p:spPr>
      </p:pic>
    </p:spTree>
    <p:extLst>
      <p:ext uri="{BB962C8B-B14F-4D97-AF65-F5344CB8AC3E}">
        <p14:creationId xmlns:p14="http://schemas.microsoft.com/office/powerpoint/2010/main" val="3926134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298038"/>
            <a:ext cx="10058400" cy="1371600"/>
          </a:xfrm>
        </p:spPr>
        <p:txBody>
          <a:bodyPr/>
          <a:lstStyle/>
          <a:p>
            <a:r>
              <a:rPr lang="en-GB" dirty="0">
                <a:latin typeface="NTPreCursivefk" panose="03000400000000000000" pitchFamily="66" charset="0"/>
              </a:rPr>
              <a:t>Home Learning</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444487"/>
            <a:ext cx="10058400" cy="4590553"/>
          </a:xfrm>
        </p:spPr>
        <p:txBody>
          <a:bodyPr>
            <a:normAutofit fontScale="92500" lnSpcReduction="10000"/>
          </a:bodyPr>
          <a:lstStyle/>
          <a:p>
            <a:pPr algn="just"/>
            <a:r>
              <a:rPr lang="en-GB" sz="2800" dirty="0">
                <a:latin typeface="NTPreCursivefk" panose="03000400000000000000" pitchFamily="66" charset="0"/>
              </a:rPr>
              <a:t>Homework will be set on a Monday and is to be completed and returned to school by that Friday.</a:t>
            </a:r>
          </a:p>
          <a:p>
            <a:pPr algn="just"/>
            <a:r>
              <a:rPr lang="en-GB" sz="2800" dirty="0">
                <a:latin typeface="NTPreCursivefk" panose="03000400000000000000" pitchFamily="66" charset="0"/>
              </a:rPr>
              <a:t>Homework will be one English activity, one Maths activity and reading.</a:t>
            </a:r>
          </a:p>
          <a:p>
            <a:pPr algn="just"/>
            <a:r>
              <a:rPr lang="en-GB" sz="2800" dirty="0">
                <a:latin typeface="NTPreCursivefk" panose="03000400000000000000" pitchFamily="66" charset="0"/>
              </a:rPr>
              <a:t>The English activity might be spellings, a reading comprehension, or a Spelling, Punctuation and Grammar (</a:t>
            </a:r>
            <a:r>
              <a:rPr lang="en-GB" sz="2800" dirty="0" err="1">
                <a:latin typeface="NTPreCursivefk" panose="03000400000000000000" pitchFamily="66" charset="0"/>
              </a:rPr>
              <a:t>SPaG</a:t>
            </a:r>
            <a:r>
              <a:rPr lang="en-GB" sz="2800" dirty="0">
                <a:latin typeface="NTPreCursivefk" panose="03000400000000000000" pitchFamily="66" charset="0"/>
              </a:rPr>
              <a:t>) activity.</a:t>
            </a:r>
          </a:p>
          <a:p>
            <a:pPr algn="just"/>
            <a:r>
              <a:rPr lang="en-US" sz="2800" dirty="0">
                <a:latin typeface="NTPreCursivefk" panose="03000400000000000000" pitchFamily="66" charset="0"/>
              </a:rPr>
              <a:t>T</a:t>
            </a:r>
            <a:r>
              <a:rPr lang="en-GB" sz="2800" dirty="0">
                <a:latin typeface="NTPreCursivefk" panose="03000400000000000000" pitchFamily="66" charset="0"/>
              </a:rPr>
              <a:t>he Maths activity will be predominantly a times table activity (by the end of Year 3, children are expected to know their 2, 3, 4, 5, 8, 10 and 11 times tables fluently in and out of order) or linked to our classwork to consolidate work that we are completing in class.</a:t>
            </a:r>
          </a:p>
          <a:p>
            <a:pPr algn="just"/>
            <a:r>
              <a:rPr lang="en-US" sz="2800" dirty="0">
                <a:latin typeface="NTPreCursivefk" panose="03000400000000000000" pitchFamily="66" charset="0"/>
              </a:rPr>
              <a:t>Homework will be worksheet based and, once returned to school, will be stored in the children’s folders in class.</a:t>
            </a:r>
            <a:endParaRPr lang="en-GB" dirty="0"/>
          </a:p>
        </p:txBody>
      </p:sp>
    </p:spTree>
    <p:extLst>
      <p:ext uri="{BB962C8B-B14F-4D97-AF65-F5344CB8AC3E}">
        <p14:creationId xmlns:p14="http://schemas.microsoft.com/office/powerpoint/2010/main" val="4108486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1066800" y="642594"/>
            <a:ext cx="10058400" cy="820446"/>
          </a:xfrm>
        </p:spPr>
        <p:txBody>
          <a:bodyPr/>
          <a:lstStyle/>
          <a:p>
            <a:r>
              <a:rPr lang="en-GB" dirty="0">
                <a:latin typeface="NTPreCursivefk" panose="03000400000000000000" pitchFamily="66" charset="0"/>
              </a:rPr>
              <a:t>Reading</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463041"/>
            <a:ext cx="4204447" cy="5017272"/>
          </a:xfrm>
        </p:spPr>
        <p:txBody>
          <a:bodyPr>
            <a:normAutofit lnSpcReduction="10000"/>
          </a:bodyPr>
          <a:lstStyle/>
          <a:p>
            <a:r>
              <a:rPr lang="en-GB" sz="2400" dirty="0">
                <a:latin typeface="NTPreCursivefk" panose="03000400000000000000" pitchFamily="66" charset="0"/>
              </a:rPr>
              <a:t>We are passionate about reading in school, and believe that it is the single most important skill to give your child.  It opens up the whole world to them!</a:t>
            </a:r>
          </a:p>
          <a:p>
            <a:r>
              <a:rPr lang="en-GB" sz="2400" dirty="0">
                <a:latin typeface="NTPreCursivefk" panose="03000400000000000000" pitchFamily="66" charset="0"/>
              </a:rPr>
              <a:t>Please support by hearing your child read, and signing their Reading Record, at least three times a week. and letting us know if you have any concerns.</a:t>
            </a:r>
          </a:p>
          <a:p>
            <a:r>
              <a:rPr lang="en-GB" sz="2400" dirty="0">
                <a:latin typeface="NTPreCursivefk" panose="03000400000000000000" pitchFamily="66" charset="0"/>
              </a:rPr>
              <a:t>During Year 3, we encourage and develop children’s reading fluency along with improving their  vocabulary and comprehension.</a:t>
            </a:r>
          </a:p>
        </p:txBody>
      </p:sp>
      <p:pic>
        <p:nvPicPr>
          <p:cNvPr id="5" name="Picture 4">
            <a:extLst>
              <a:ext uri="{FF2B5EF4-FFF2-40B4-BE49-F238E27FC236}">
                <a16:creationId xmlns:a16="http://schemas.microsoft.com/office/drawing/2014/main" id="{C92C18ED-CD80-4853-998B-B0B089F29D47}"/>
              </a:ext>
            </a:extLst>
          </p:cNvPr>
          <p:cNvPicPr>
            <a:picLocks noChangeAspect="1"/>
          </p:cNvPicPr>
          <p:nvPr/>
        </p:nvPicPr>
        <p:blipFill>
          <a:blip r:embed="rId2"/>
          <a:stretch>
            <a:fillRect/>
          </a:stretch>
        </p:blipFill>
        <p:spPr>
          <a:xfrm>
            <a:off x="5271247" y="1113416"/>
            <a:ext cx="6576386" cy="4631167"/>
          </a:xfrm>
          <a:prstGeom prst="rect">
            <a:avLst/>
          </a:prstGeom>
        </p:spPr>
      </p:pic>
    </p:spTree>
    <p:extLst>
      <p:ext uri="{BB962C8B-B14F-4D97-AF65-F5344CB8AC3E}">
        <p14:creationId xmlns:p14="http://schemas.microsoft.com/office/powerpoint/2010/main" val="3851766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p:txBody>
          <a:bodyPr/>
          <a:lstStyle/>
          <a:p>
            <a:r>
              <a:rPr lang="en-GB" dirty="0">
                <a:latin typeface="NTPreCursivefk" panose="03000400000000000000" pitchFamily="66" charset="0"/>
              </a:rPr>
              <a:t>Other Ways to Help at Home</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2103120"/>
            <a:ext cx="10058400" cy="3931920"/>
          </a:xfrm>
        </p:spPr>
        <p:txBody>
          <a:bodyPr>
            <a:noAutofit/>
          </a:bodyPr>
          <a:lstStyle/>
          <a:p>
            <a:r>
              <a:rPr lang="en-GB" sz="3600" dirty="0">
                <a:latin typeface="NTPreCursivefk" panose="03000400000000000000" pitchFamily="66" charset="0"/>
              </a:rPr>
              <a:t>Regular reading</a:t>
            </a:r>
          </a:p>
          <a:p>
            <a:r>
              <a:rPr lang="en-GB" sz="3600" dirty="0">
                <a:latin typeface="NTPreCursivefk" panose="03000400000000000000" pitchFamily="66" charset="0"/>
              </a:rPr>
              <a:t>Times tables</a:t>
            </a:r>
          </a:p>
          <a:p>
            <a:r>
              <a:rPr lang="en-GB" sz="3600" dirty="0">
                <a:latin typeface="NTPreCursivefk" panose="03000400000000000000" pitchFamily="66" charset="0"/>
              </a:rPr>
              <a:t>Telling the time</a:t>
            </a:r>
          </a:p>
          <a:p>
            <a:r>
              <a:rPr lang="en-GB" sz="3600" dirty="0">
                <a:latin typeface="NTPreCursivefk" panose="03000400000000000000" pitchFamily="66" charset="0"/>
              </a:rPr>
              <a:t>Cooking &amp; baking</a:t>
            </a:r>
          </a:p>
          <a:p>
            <a:r>
              <a:rPr lang="en-GB" sz="3600" dirty="0">
                <a:latin typeface="NTPreCursivefk" panose="03000400000000000000" pitchFamily="66" charset="0"/>
              </a:rPr>
              <a:t>Get outdoors</a:t>
            </a:r>
          </a:p>
          <a:p>
            <a:r>
              <a:rPr lang="en-GB" sz="3600" dirty="0">
                <a:latin typeface="NTPreCursivefk" panose="03000400000000000000" pitchFamily="66" charset="0"/>
              </a:rPr>
              <a:t>Sleep</a:t>
            </a:r>
          </a:p>
        </p:txBody>
      </p:sp>
    </p:spTree>
    <p:extLst>
      <p:ext uri="{BB962C8B-B14F-4D97-AF65-F5344CB8AC3E}">
        <p14:creationId xmlns:p14="http://schemas.microsoft.com/office/powerpoint/2010/main" val="11782859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2E3CC39C8C3E848B303D70072F8483B" ma:contentTypeVersion="14" ma:contentTypeDescription="Create a new document." ma:contentTypeScope="" ma:versionID="15129d31224788c41a16e00f6fa7487b">
  <xsd:schema xmlns:xsd="http://www.w3.org/2001/XMLSchema" xmlns:xs="http://www.w3.org/2001/XMLSchema" xmlns:p="http://schemas.microsoft.com/office/2006/metadata/properties" xmlns:ns3="0385d170-244f-4e7d-9dd1-148e85dd1325" xmlns:ns4="a3f9b7ca-3160-4945-b806-7836341a7a00" targetNamespace="http://schemas.microsoft.com/office/2006/metadata/properties" ma:root="true" ma:fieldsID="4605b6debcadf3c6d3d78b62dd31b9b7" ns3:_="" ns4:_="">
    <xsd:import namespace="0385d170-244f-4e7d-9dd1-148e85dd1325"/>
    <xsd:import namespace="a3f9b7ca-3160-4945-b806-7836341a7a0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85d170-244f-4e7d-9dd1-148e85dd13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f9b7ca-3160-4945-b806-7836341a7a0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171C6E5-1532-49E7-828E-6FCD324B9D38}">
  <ds:schemaRefs>
    <ds:schemaRef ds:uri="http://schemas.microsoft.com/office/infopath/2007/PartnerControls"/>
    <ds:schemaRef ds:uri="http://purl.org/dc/elements/1.1/"/>
    <ds:schemaRef ds:uri="http://schemas.microsoft.com/office/2006/metadata/properties"/>
    <ds:schemaRef ds:uri="0385d170-244f-4e7d-9dd1-148e85dd1325"/>
    <ds:schemaRef ds:uri="http://schemas.microsoft.com/office/2006/documentManagement/types"/>
    <ds:schemaRef ds:uri="http://purl.org/dc/terms/"/>
    <ds:schemaRef ds:uri="a3f9b7ca-3160-4945-b806-7836341a7a00"/>
    <ds:schemaRef ds:uri="http://purl.org/dc/dcmitype/"/>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4C51D01-25A4-49A5-B937-328A1329C404}">
  <ds:schemaRefs>
    <ds:schemaRef ds:uri="http://schemas.microsoft.com/sharepoint/v3/contenttype/forms"/>
  </ds:schemaRefs>
</ds:datastoreItem>
</file>

<file path=customXml/itemProps3.xml><?xml version="1.0" encoding="utf-8"?>
<ds:datastoreItem xmlns:ds="http://schemas.openxmlformats.org/officeDocument/2006/customXml" ds:itemID="{14F1046F-77A5-4B24-BDF7-A4FD1A46A6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85d170-244f-4e7d-9dd1-148e85dd1325"/>
    <ds:schemaRef ds:uri="a3f9b7ca-3160-4945-b806-7836341a7a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TM03457510[[fn=Savon]]</Template>
  <TotalTime>297</TotalTime>
  <Words>863</Words>
  <Application>Microsoft Office PowerPoint</Application>
  <PresentationFormat>Widescreen</PresentationFormat>
  <Paragraphs>70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Century Gothic</vt:lpstr>
      <vt:lpstr>Garamond</vt:lpstr>
      <vt:lpstr>NTPreCursivefk</vt:lpstr>
      <vt:lpstr>Savon</vt:lpstr>
      <vt:lpstr>Welcome to year 3</vt:lpstr>
      <vt:lpstr>Our Learning</vt:lpstr>
      <vt:lpstr>Our Learning</vt:lpstr>
      <vt:lpstr>Uniform &amp; PE kit</vt:lpstr>
      <vt:lpstr>PowerPoint Presentation</vt:lpstr>
      <vt:lpstr>Attendance &amp; Lateness</vt:lpstr>
      <vt:lpstr>Home Learning</vt:lpstr>
      <vt:lpstr>Reading</vt:lpstr>
      <vt:lpstr>Other Ways to Help at Home</vt:lpstr>
      <vt:lpstr>Expectations of Behaviour &amp; Gem Powers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4</dc:title>
  <dc:creator>E Bell</dc:creator>
  <cp:lastModifiedBy>S. Wigham [ King Street Primary School ]</cp:lastModifiedBy>
  <cp:revision>28</cp:revision>
  <dcterms:created xsi:type="dcterms:W3CDTF">2022-09-13T09:45:03Z</dcterms:created>
  <dcterms:modified xsi:type="dcterms:W3CDTF">2023-09-11T22:34:06Z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0x010100C2E3CC39C8C3E848B303D70072F8483B</vt:lpwstr>
  </property>
</Properties>
</file>