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 id="2147483780" r:id="rId2"/>
  </p:sldMasterIdLst>
  <p:notesMasterIdLst>
    <p:notesMasterId r:id="rId15"/>
  </p:notesMasterIdLst>
  <p:sldIdLst>
    <p:sldId id="256" r:id="rId3"/>
    <p:sldId id="258" r:id="rId4"/>
    <p:sldId id="257" r:id="rId5"/>
    <p:sldId id="259" r:id="rId6"/>
    <p:sldId id="260" r:id="rId7"/>
    <p:sldId id="266" r:id="rId8"/>
    <p:sldId id="262" r:id="rId9"/>
    <p:sldId id="263" r:id="rId10"/>
    <p:sldId id="265" r:id="rId11"/>
    <p:sldId id="261" r:id="rId12"/>
    <p:sldId id="264"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89" d="100"/>
          <a:sy n="89" d="100"/>
        </p:scale>
        <p:origin x="12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4299E6-3429-4A94-8B38-431E37BAAD2A}" type="datetimeFigureOut">
              <a:rPr lang="en-GB" smtClean="0"/>
              <a:t>15/09/2022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E26D05-EE25-4EB1-A3A8-2CDC4FF9502C}" type="slidenum">
              <a:rPr lang="en-GB" smtClean="0"/>
              <a:t>‹#›</a:t>
            </a:fld>
            <a:endParaRPr lang="en-GB"/>
          </a:p>
        </p:txBody>
      </p:sp>
    </p:spTree>
    <p:extLst>
      <p:ext uri="{BB962C8B-B14F-4D97-AF65-F5344CB8AC3E}">
        <p14:creationId xmlns:p14="http://schemas.microsoft.com/office/powerpoint/2010/main" val="3586822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8:notes"/>
          <p:cNvSpPr txBox="1">
            <a:spLocks noGrp="1"/>
          </p:cNvSpPr>
          <p:nvPr>
            <p:ph type="body" idx="1"/>
          </p:nvPr>
        </p:nvSpPr>
        <p:spPr>
          <a:xfrm>
            <a:off x="674212" y="4752747"/>
            <a:ext cx="5393690" cy="388861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46" name="Google Shape;246;p8:notes"/>
          <p:cNvSpPr>
            <a:spLocks noGrp="1" noRot="1" noChangeAspect="1"/>
          </p:cNvSpPr>
          <p:nvPr>
            <p:ph type="sldImg" idx="2"/>
          </p:nvPr>
        </p:nvSpPr>
        <p:spPr>
          <a:xfrm>
            <a:off x="1150938" y="1235075"/>
            <a:ext cx="4440237" cy="3332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DDA51639-B2D6-4652-B8C3-1B4C224A7BAF}" type="datetimeFigureOut">
              <a:rPr lang="en-US" dirty="0"/>
              <a:t>9/15/2022</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dirty="0"/>
              <a:t>9/15/2022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dirty="0"/>
              <a:t>9/15/2022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
        <p:cNvGrpSpPr/>
        <p:nvPr/>
      </p:nvGrpSpPr>
      <p:grpSpPr>
        <a:xfrm>
          <a:off x="0" y="0"/>
          <a:ext cx="0" cy="0"/>
          <a:chOff x="0" y="0"/>
          <a:chExt cx="0" cy="0"/>
        </a:xfrm>
      </p:grpSpPr>
      <p:pic>
        <p:nvPicPr>
          <p:cNvPr id="13" name="Google Shape;13;p14"/>
          <p:cNvPicPr preferRelativeResize="0"/>
          <p:nvPr/>
        </p:nvPicPr>
        <p:blipFill rotWithShape="1">
          <a:blip r:embed="rId2">
            <a:alphaModFix/>
          </a:blip>
          <a:srcRect/>
          <a:stretch/>
        </p:blipFill>
        <p:spPr>
          <a:xfrm>
            <a:off x="11363690" y="6196126"/>
            <a:ext cx="768660" cy="580719"/>
          </a:xfrm>
          <a:prstGeom prst="rect">
            <a:avLst/>
          </a:prstGeom>
          <a:noFill/>
          <a:ln>
            <a:noFill/>
          </a:ln>
        </p:spPr>
      </p:pic>
    </p:spTree>
    <p:extLst>
      <p:ext uri="{BB962C8B-B14F-4D97-AF65-F5344CB8AC3E}">
        <p14:creationId xmlns:p14="http://schemas.microsoft.com/office/powerpoint/2010/main" val="10626587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4"/>
        <p:cNvGrpSpPr/>
        <p:nvPr/>
      </p:nvGrpSpPr>
      <p:grpSpPr>
        <a:xfrm>
          <a:off x="0" y="0"/>
          <a:ext cx="0" cy="0"/>
          <a:chOff x="0" y="0"/>
          <a:chExt cx="0" cy="0"/>
        </a:xfrm>
      </p:grpSpPr>
      <p:sp>
        <p:nvSpPr>
          <p:cNvPr id="15" name="Google Shape;15;p15"/>
          <p:cNvSpPr/>
          <p:nvPr/>
        </p:nvSpPr>
        <p:spPr>
          <a:xfrm>
            <a:off x="609598" y="438152"/>
            <a:ext cx="10960100" cy="5957887"/>
          </a:xfrm>
          <a:prstGeom prst="roundRect">
            <a:avLst>
              <a:gd name="adj" fmla="val 2649"/>
            </a:avLst>
          </a:prstGeom>
          <a:solidFill>
            <a:schemeClr val="lt1">
              <a:alpha val="89019"/>
            </a:schemeClr>
          </a:solidFill>
          <a:ln w="25400" cap="rnd"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en-GB" sz="1350" b="0" i="0" u="none" strike="noStrike" cap="none" dirty="0">
                <a:solidFill>
                  <a:schemeClr val="lt1"/>
                </a:solidFill>
                <a:latin typeface="Twinkl" pitchFamily="2" charset="77"/>
                <a:ea typeface="Arial"/>
                <a:cs typeface="Arial"/>
                <a:sym typeface="Arial"/>
              </a:rPr>
              <a:t> </a:t>
            </a:r>
            <a:endParaRPr sz="1400" b="0" i="0" u="none" strike="noStrike" cap="none" dirty="0">
              <a:solidFill>
                <a:srgbClr val="000000"/>
              </a:solidFill>
              <a:latin typeface="Twinkl" pitchFamily="2" charset="77"/>
              <a:ea typeface="Arial"/>
              <a:cs typeface="Arial"/>
              <a:sym typeface="Arial"/>
            </a:endParaRPr>
          </a:p>
        </p:txBody>
      </p:sp>
      <p:sp>
        <p:nvSpPr>
          <p:cNvPr id="16" name="Google Shape;16;p15"/>
          <p:cNvSpPr>
            <a:spLocks noGrp="1"/>
          </p:cNvSpPr>
          <p:nvPr>
            <p:ph type="title"/>
          </p:nvPr>
        </p:nvSpPr>
        <p:spPr>
          <a:xfrm>
            <a:off x="609598" y="478895"/>
            <a:ext cx="10960100" cy="994306"/>
          </a:xfrm>
          <a:prstGeom prst="roundRect">
            <a:avLst>
              <a:gd name="adj" fmla="val 9641"/>
            </a:avLst>
          </a:prstGeom>
          <a:noFill/>
          <a:ln>
            <a:noFill/>
          </a:ln>
        </p:spPr>
        <p:txBody>
          <a:bodyPr spcFirstLastPara="1" wrap="square" lIns="252000" tIns="252000" rIns="252000" bIns="252000" anchor="ctr" anchorCtr="1">
            <a:noAutofit/>
          </a:bodyPr>
          <a:lstStyle>
            <a:lvl1pPr lvl="0" algn="l">
              <a:lnSpc>
                <a:spcPct val="90000"/>
              </a:lnSpc>
              <a:spcBef>
                <a:spcPts val="0"/>
              </a:spcBef>
              <a:spcAft>
                <a:spcPts val="0"/>
              </a:spcAft>
              <a:buClr>
                <a:srgbClr val="1C1C1C"/>
              </a:buClr>
              <a:buSzPts val="4000"/>
              <a:buFont typeface="Arial"/>
              <a:buNone/>
              <a:defRPr b="0" i="0">
                <a:latin typeface="Twinkl" pitchFamily="2" charset="77"/>
                <a:ea typeface="Twinkl" pitchFamily="2" charset="77"/>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extLst>
      <p:ext uri="{BB962C8B-B14F-4D97-AF65-F5344CB8AC3E}">
        <p14:creationId xmlns:p14="http://schemas.microsoft.com/office/powerpoint/2010/main" val="4231957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Aims Slide">
  <p:cSld name="Aims Slide">
    <p:spTree>
      <p:nvGrpSpPr>
        <p:cNvPr id="1" name="Shape 17"/>
        <p:cNvGrpSpPr/>
        <p:nvPr/>
      </p:nvGrpSpPr>
      <p:grpSpPr>
        <a:xfrm>
          <a:off x="0" y="0"/>
          <a:ext cx="0" cy="0"/>
          <a:chOff x="0" y="0"/>
          <a:chExt cx="0" cy="0"/>
        </a:xfrm>
      </p:grpSpPr>
    </p:spTree>
    <p:extLst>
      <p:ext uri="{BB962C8B-B14F-4D97-AF65-F5344CB8AC3E}">
        <p14:creationId xmlns:p14="http://schemas.microsoft.com/office/powerpoint/2010/main" val="30866578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End Slide">
  <p:cSld name="End Slide">
    <p:spTree>
      <p:nvGrpSpPr>
        <p:cNvPr id="1" name="Shape 18"/>
        <p:cNvGrpSpPr/>
        <p:nvPr/>
      </p:nvGrpSpPr>
      <p:grpSpPr>
        <a:xfrm>
          <a:off x="0" y="0"/>
          <a:ext cx="0" cy="0"/>
          <a:chOff x="0" y="0"/>
          <a:chExt cx="0" cy="0"/>
        </a:xfrm>
      </p:grpSpPr>
      <p:pic>
        <p:nvPicPr>
          <p:cNvPr id="19" name="Google Shape;19;p17"/>
          <p:cNvPicPr preferRelativeResize="0"/>
          <p:nvPr/>
        </p:nvPicPr>
        <p:blipFill rotWithShape="1">
          <a:blip r:embed="rId2">
            <a:alphaModFix/>
          </a:blip>
          <a:srcRect/>
          <a:stretch/>
        </p:blipFill>
        <p:spPr>
          <a:xfrm>
            <a:off x="11363690" y="6196126"/>
            <a:ext cx="768660" cy="580719"/>
          </a:xfrm>
          <a:prstGeom prst="rect">
            <a:avLst/>
          </a:prstGeom>
          <a:noFill/>
          <a:ln>
            <a:noFill/>
          </a:ln>
        </p:spPr>
      </p:pic>
    </p:spTree>
    <p:extLst>
      <p:ext uri="{BB962C8B-B14F-4D97-AF65-F5344CB8AC3E}">
        <p14:creationId xmlns:p14="http://schemas.microsoft.com/office/powerpoint/2010/main" val="32231752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with Box">
  <p:cSld name="Title Slide with Box">
    <p:spTree>
      <p:nvGrpSpPr>
        <p:cNvPr id="1" name="Shape 20"/>
        <p:cNvGrpSpPr/>
        <p:nvPr/>
      </p:nvGrpSpPr>
      <p:grpSpPr>
        <a:xfrm>
          <a:off x="0" y="0"/>
          <a:ext cx="0" cy="0"/>
          <a:chOff x="0" y="0"/>
          <a:chExt cx="0" cy="0"/>
        </a:xfrm>
      </p:grpSpPr>
      <p:sp>
        <p:nvSpPr>
          <p:cNvPr id="21" name="Google Shape;21;p18"/>
          <p:cNvSpPr/>
          <p:nvPr/>
        </p:nvSpPr>
        <p:spPr>
          <a:xfrm>
            <a:off x="609598" y="438152"/>
            <a:ext cx="10960100" cy="5957887"/>
          </a:xfrm>
          <a:prstGeom prst="roundRect">
            <a:avLst>
              <a:gd name="adj" fmla="val 2649"/>
            </a:avLst>
          </a:prstGeom>
          <a:solidFill>
            <a:schemeClr val="lt1">
              <a:alpha val="89019"/>
            </a:schemeClr>
          </a:solidFill>
          <a:ln w="25400" cap="rnd"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en-GB" sz="1350" b="0" i="0" u="none" strike="noStrike" cap="none" dirty="0">
                <a:solidFill>
                  <a:schemeClr val="lt1"/>
                </a:solidFill>
                <a:latin typeface="Twinkl" pitchFamily="2" charset="77"/>
                <a:ea typeface="Arial"/>
                <a:cs typeface="Arial"/>
                <a:sym typeface="Arial"/>
              </a:rPr>
              <a:t> </a:t>
            </a:r>
            <a:endParaRPr sz="1400" b="0" i="0" u="none" strike="noStrike" cap="none" dirty="0">
              <a:solidFill>
                <a:srgbClr val="000000"/>
              </a:solidFill>
              <a:latin typeface="Twinkl" pitchFamily="2" charset="77"/>
              <a:ea typeface="Arial"/>
              <a:cs typeface="Arial"/>
              <a:sym typeface="Arial"/>
            </a:endParaRPr>
          </a:p>
        </p:txBody>
      </p:sp>
      <p:pic>
        <p:nvPicPr>
          <p:cNvPr id="22" name="Google Shape;22;p18"/>
          <p:cNvPicPr preferRelativeResize="0"/>
          <p:nvPr/>
        </p:nvPicPr>
        <p:blipFill rotWithShape="1">
          <a:blip r:embed="rId2">
            <a:alphaModFix/>
          </a:blip>
          <a:srcRect/>
          <a:stretch/>
        </p:blipFill>
        <p:spPr>
          <a:xfrm>
            <a:off x="10763330" y="5734212"/>
            <a:ext cx="768660" cy="580719"/>
          </a:xfrm>
          <a:prstGeom prst="rect">
            <a:avLst/>
          </a:prstGeom>
          <a:noFill/>
          <a:ln>
            <a:noFill/>
          </a:ln>
        </p:spPr>
      </p:pic>
    </p:spTree>
    <p:extLst>
      <p:ext uri="{BB962C8B-B14F-4D97-AF65-F5344CB8AC3E}">
        <p14:creationId xmlns:p14="http://schemas.microsoft.com/office/powerpoint/2010/main" val="3518597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FF5DD9-2C52-442D-92E2-8072C0C3D7CD}" type="datetimeFigureOut">
              <a:rPr lang="en-US" dirty="0"/>
              <a:t>9/15/2022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C44961B7-6B89-48AB-966F-622E2788EECC}" type="datetimeFigureOut">
              <a:rPr lang="en-US" dirty="0"/>
              <a:t>9/15/2022</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dirty="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dirty="0"/>
              <a:t>9/15/2022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dirty="0"/>
              <a:t>9/15/2022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dirty="0"/>
              <a:t>9/15/2022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dirty="0"/>
              <a:t>9/15/2022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1CF131DD-A141-4471-BCF9-C6073EDD7E20}" type="datetimeFigureOut">
              <a:rPr lang="en-US" dirty="0"/>
              <a:t>9/15/2022</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B334A90-EB03-42F3-8859-2C2B2724C058}" type="datetimeFigureOut">
              <a:rPr lang="en-US" dirty="0"/>
              <a:t>9/15/2022</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3.tif"/><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BC48EC7-AF6A-48D3-8284-14BACBEBDD84}" type="datetimeFigureOut">
              <a:rPr lang="en-US" dirty="0"/>
              <a:t>9/15/2022</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Shape 9"/>
        <p:cNvGrpSpPr/>
        <p:nvPr/>
      </p:nvGrpSpPr>
      <p:grpSpPr>
        <a:xfrm>
          <a:off x="0" y="0"/>
          <a:ext cx="0" cy="0"/>
          <a:chOff x="0" y="0"/>
          <a:chExt cx="0" cy="0"/>
        </a:xfrm>
      </p:grpSpPr>
      <p:sp>
        <p:nvSpPr>
          <p:cNvPr id="10" name="Google Shape;10;p13"/>
          <p:cNvSpPr>
            <a:spLocks noGrp="1"/>
          </p:cNvSpPr>
          <p:nvPr>
            <p:ph type="title"/>
          </p:nvPr>
        </p:nvSpPr>
        <p:spPr>
          <a:xfrm>
            <a:off x="652994" y="695325"/>
            <a:ext cx="10886013" cy="1150938"/>
          </a:xfrm>
          <a:prstGeom prst="roundRect">
            <a:avLst>
              <a:gd name="adj" fmla="val 9641"/>
            </a:avLst>
          </a:prstGeom>
          <a:noFill/>
          <a:ln>
            <a:noFill/>
          </a:ln>
        </p:spPr>
        <p:txBody>
          <a:bodyPr spcFirstLastPara="1" wrap="square" lIns="252000" tIns="252000" rIns="252000" bIns="252000" anchor="ctr" anchorCtr="1">
            <a:normAutofit/>
          </a:bodyPr>
          <a:lstStyle>
            <a:lvl1pPr marR="0" lvl="0" algn="l" rtl="0">
              <a:lnSpc>
                <a:spcPct val="90000"/>
              </a:lnSpc>
              <a:spcBef>
                <a:spcPts val="0"/>
              </a:spcBef>
              <a:spcAft>
                <a:spcPts val="0"/>
              </a:spcAft>
              <a:buClr>
                <a:srgbClr val="1C1C1C"/>
              </a:buClr>
              <a:buSzPts val="4000"/>
              <a:buFont typeface="Arial"/>
              <a:buNone/>
              <a:defRPr sz="4000" b="1" i="0" u="none" strike="noStrike" cap="none">
                <a:solidFill>
                  <a:srgbClr val="1C1C1C"/>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11" name="Google Shape;11;p13"/>
          <p:cNvSpPr>
            <a:spLocks noGrp="1"/>
          </p:cNvSpPr>
          <p:nvPr>
            <p:ph type="body" idx="1"/>
          </p:nvPr>
        </p:nvSpPr>
        <p:spPr>
          <a:xfrm>
            <a:off x="652994" y="1957387"/>
            <a:ext cx="10886013" cy="4387851"/>
          </a:xfrm>
          <a:prstGeom prst="roundRect">
            <a:avLst>
              <a:gd name="adj" fmla="val 2585"/>
            </a:avLst>
          </a:prstGeom>
          <a:noFill/>
          <a:ln>
            <a:noFill/>
          </a:ln>
        </p:spPr>
        <p:txBody>
          <a:bodyPr spcFirstLastPara="1" wrap="square" lIns="252000" tIns="252000" rIns="252000" bIns="252000" anchor="t" anchorCtr="0">
            <a:normAutofit/>
          </a:bodyPr>
          <a:lstStyle>
            <a:lvl1pPr marL="457200" marR="0" lvl="0" indent="-342900" algn="l" rtl="0">
              <a:lnSpc>
                <a:spcPct val="90000"/>
              </a:lnSpc>
              <a:spcBef>
                <a:spcPts val="1000"/>
              </a:spcBef>
              <a:spcAft>
                <a:spcPts val="0"/>
              </a:spcAft>
              <a:buClr>
                <a:srgbClr val="1C1C1C"/>
              </a:buClr>
              <a:buSzPts val="1800"/>
              <a:buFont typeface="Arial"/>
              <a:buChar char="•"/>
              <a:defRPr sz="1800" b="0" i="0" u="none" strike="noStrike" cap="none">
                <a:solidFill>
                  <a:srgbClr val="1C1C1C"/>
                </a:solidFill>
                <a:latin typeface="Arial"/>
                <a:ea typeface="Arial"/>
                <a:cs typeface="Arial"/>
                <a:sym typeface="Arial"/>
              </a:defRPr>
            </a:lvl1pPr>
            <a:lvl2pPr marL="914400" marR="0" lvl="1" indent="-330200" algn="l" rtl="0">
              <a:lnSpc>
                <a:spcPct val="90000"/>
              </a:lnSpc>
              <a:spcBef>
                <a:spcPts val="500"/>
              </a:spcBef>
              <a:spcAft>
                <a:spcPts val="0"/>
              </a:spcAft>
              <a:buClr>
                <a:srgbClr val="1C1C1C"/>
              </a:buClr>
              <a:buSzPts val="1600"/>
              <a:buFont typeface="Arial"/>
              <a:buChar char="•"/>
              <a:defRPr sz="1600" b="0" i="0" u="none" strike="noStrike" cap="none">
                <a:solidFill>
                  <a:srgbClr val="1C1C1C"/>
                </a:solidFill>
                <a:latin typeface="Arial"/>
                <a:ea typeface="Arial"/>
                <a:cs typeface="Arial"/>
                <a:sym typeface="Arial"/>
              </a:defRPr>
            </a:lvl2pPr>
            <a:lvl3pPr marL="1371600" marR="0" lvl="2" indent="-317500" algn="l" rtl="0">
              <a:lnSpc>
                <a:spcPct val="90000"/>
              </a:lnSpc>
              <a:spcBef>
                <a:spcPts val="500"/>
              </a:spcBef>
              <a:spcAft>
                <a:spcPts val="0"/>
              </a:spcAft>
              <a:buClr>
                <a:srgbClr val="1C1C1C"/>
              </a:buClr>
              <a:buSzPts val="1400"/>
              <a:buFont typeface="Arial"/>
              <a:buChar char="•"/>
              <a:defRPr sz="1400" b="0" i="0" u="none" strike="noStrike" cap="none">
                <a:solidFill>
                  <a:srgbClr val="1C1C1C"/>
                </a:solidFill>
                <a:latin typeface="Arial"/>
                <a:ea typeface="Arial"/>
                <a:cs typeface="Arial"/>
                <a:sym typeface="Arial"/>
              </a:defRPr>
            </a:lvl3pPr>
            <a:lvl4pPr marL="1828800" marR="0" lvl="3" indent="-317500" algn="l" rtl="0">
              <a:lnSpc>
                <a:spcPct val="90000"/>
              </a:lnSpc>
              <a:spcBef>
                <a:spcPts val="500"/>
              </a:spcBef>
              <a:spcAft>
                <a:spcPts val="0"/>
              </a:spcAft>
              <a:buClr>
                <a:srgbClr val="1C1C1C"/>
              </a:buClr>
              <a:buSzPts val="1400"/>
              <a:buFont typeface="Arial"/>
              <a:buChar char="•"/>
              <a:defRPr sz="1400" b="0" i="0" u="none" strike="noStrike" cap="none">
                <a:solidFill>
                  <a:srgbClr val="1C1C1C"/>
                </a:solidFill>
                <a:latin typeface="Arial"/>
                <a:ea typeface="Arial"/>
                <a:cs typeface="Arial"/>
                <a:sym typeface="Arial"/>
              </a:defRPr>
            </a:lvl4pPr>
            <a:lvl5pPr marL="2286000" marR="0" lvl="4" indent="-317500" algn="l" rtl="0">
              <a:lnSpc>
                <a:spcPct val="90000"/>
              </a:lnSpc>
              <a:spcBef>
                <a:spcPts val="500"/>
              </a:spcBef>
              <a:spcAft>
                <a:spcPts val="0"/>
              </a:spcAft>
              <a:buClr>
                <a:srgbClr val="1C1C1C"/>
              </a:buClr>
              <a:buSzPts val="1400"/>
              <a:buFont typeface="Arial"/>
              <a:buChar char="•"/>
              <a:defRPr sz="1400" b="0" i="0" u="none" strike="noStrike" cap="none">
                <a:solidFill>
                  <a:srgbClr val="1C1C1C"/>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2370245829"/>
      </p:ext>
    </p:extLst>
  </p:cSld>
  <p:clrMap bg1="lt1" tx1="dk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Twinkl" pitchFamily="2" charset="77"/>
          <a:ea typeface="Twinkl" pitchFamily="2" charset="77"/>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Twinkl" pitchFamily="2" charset="77"/>
          <a:ea typeface="Twinkl" pitchFamily="2" charset="77"/>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j.nicholson103@kingstreet.durham.sch.uk" TargetMode="External"/><Relationship Id="rId2" Type="http://schemas.openxmlformats.org/officeDocument/2006/relationships/hyperlink" Target="mailto:e.bell300@kingstreet.durham.sch.uk" TargetMode="External"/><Relationship Id="rId1" Type="http://schemas.openxmlformats.org/officeDocument/2006/relationships/slideLayout" Target="../slideLayouts/slideLayout2.xml"/><Relationship Id="rId4" Type="http://schemas.openxmlformats.org/officeDocument/2006/relationships/hyperlink" Target="mailto:n.livesley@kingstreet.durham.sch.uk"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FF0E6-14D9-4CE3-B9F9-A70E052D3F1D}"/>
              </a:ext>
            </a:extLst>
          </p:cNvPr>
          <p:cNvSpPr>
            <a:spLocks noGrp="1"/>
          </p:cNvSpPr>
          <p:nvPr>
            <p:ph type="ctrTitle"/>
          </p:nvPr>
        </p:nvSpPr>
        <p:spPr/>
        <p:txBody>
          <a:bodyPr/>
          <a:lstStyle/>
          <a:p>
            <a:r>
              <a:rPr lang="en-GB" dirty="0">
                <a:latin typeface="NTPreCursivefk" panose="03000400000000000000" pitchFamily="66" charset="0"/>
              </a:rPr>
              <a:t>Welcome to year 4</a:t>
            </a:r>
          </a:p>
        </p:txBody>
      </p:sp>
      <p:sp>
        <p:nvSpPr>
          <p:cNvPr id="3" name="Subtitle 2">
            <a:extLst>
              <a:ext uri="{FF2B5EF4-FFF2-40B4-BE49-F238E27FC236}">
                <a16:creationId xmlns:a16="http://schemas.microsoft.com/office/drawing/2014/main" id="{FCF4F0A9-D3C2-4ABC-9252-87EC10482EFB}"/>
              </a:ext>
            </a:extLst>
          </p:cNvPr>
          <p:cNvSpPr>
            <a:spLocks noGrp="1"/>
          </p:cNvSpPr>
          <p:nvPr>
            <p:ph type="subTitle" idx="1"/>
          </p:nvPr>
        </p:nvSpPr>
        <p:spPr/>
        <p:txBody>
          <a:bodyPr/>
          <a:lstStyle/>
          <a:p>
            <a:r>
              <a:rPr lang="en-GB" dirty="0">
                <a:latin typeface="NTPreCursivefk" panose="03000400000000000000" pitchFamily="66" charset="0"/>
              </a:rPr>
              <a:t>Miss Bell, Mrs </a:t>
            </a:r>
            <a:r>
              <a:rPr lang="en-GB" dirty="0" err="1">
                <a:latin typeface="NTPreCursivefk" panose="03000400000000000000" pitchFamily="66" charset="0"/>
              </a:rPr>
              <a:t>Bott</a:t>
            </a:r>
            <a:r>
              <a:rPr lang="en-GB" dirty="0">
                <a:latin typeface="NTPreCursivefk" panose="03000400000000000000" pitchFamily="66" charset="0"/>
              </a:rPr>
              <a:t> &amp; Miss </a:t>
            </a:r>
            <a:r>
              <a:rPr lang="en-GB" dirty="0" err="1">
                <a:latin typeface="NTPreCursivefk" panose="03000400000000000000" pitchFamily="66" charset="0"/>
              </a:rPr>
              <a:t>Navin</a:t>
            </a:r>
            <a:endParaRPr lang="en-GB" dirty="0">
              <a:latin typeface="NTPreCursivefk" panose="03000400000000000000" pitchFamily="66" charset="0"/>
            </a:endParaRPr>
          </a:p>
        </p:txBody>
      </p:sp>
    </p:spTree>
    <p:extLst>
      <p:ext uri="{BB962C8B-B14F-4D97-AF65-F5344CB8AC3E}">
        <p14:creationId xmlns:p14="http://schemas.microsoft.com/office/powerpoint/2010/main" val="2268895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07402-4EBB-4DDF-ACD5-F6733BF780CB}"/>
              </a:ext>
            </a:extLst>
          </p:cNvPr>
          <p:cNvSpPr>
            <a:spLocks noGrp="1"/>
          </p:cNvSpPr>
          <p:nvPr>
            <p:ph type="title"/>
          </p:nvPr>
        </p:nvSpPr>
        <p:spPr>
          <a:xfrm>
            <a:off x="1066800" y="642594"/>
            <a:ext cx="10058400" cy="981811"/>
          </a:xfrm>
        </p:spPr>
        <p:txBody>
          <a:bodyPr/>
          <a:lstStyle/>
          <a:p>
            <a:r>
              <a:rPr lang="en-GB" dirty="0">
                <a:latin typeface="NTPreCursivefk" panose="03000400000000000000" pitchFamily="66" charset="0"/>
              </a:rPr>
              <a:t>Expectations of Behaviour &amp; Gem Powers</a:t>
            </a:r>
          </a:p>
        </p:txBody>
      </p:sp>
      <p:sp>
        <p:nvSpPr>
          <p:cNvPr id="3" name="Content Placeholder 2">
            <a:extLst>
              <a:ext uri="{FF2B5EF4-FFF2-40B4-BE49-F238E27FC236}">
                <a16:creationId xmlns:a16="http://schemas.microsoft.com/office/drawing/2014/main" id="{E6715911-3CE5-4E5D-A59F-1F07F5C3864F}"/>
              </a:ext>
            </a:extLst>
          </p:cNvPr>
          <p:cNvSpPr>
            <a:spLocks noGrp="1"/>
          </p:cNvSpPr>
          <p:nvPr>
            <p:ph idx="1"/>
          </p:nvPr>
        </p:nvSpPr>
        <p:spPr>
          <a:xfrm>
            <a:off x="742278" y="1484555"/>
            <a:ext cx="10725374" cy="4550485"/>
          </a:xfrm>
        </p:spPr>
        <p:txBody>
          <a:bodyPr>
            <a:normAutofit/>
          </a:bodyPr>
          <a:lstStyle/>
          <a:p>
            <a:r>
              <a:rPr lang="en-GB" sz="2400" dirty="0">
                <a:latin typeface="NTPreCursivefk" panose="03000400000000000000" pitchFamily="66" charset="0"/>
              </a:rPr>
              <a:t>We have high expectations of our children, encouraging kindness, focus and self-regulation.</a:t>
            </a:r>
          </a:p>
          <a:p>
            <a:r>
              <a:rPr lang="en-GB" sz="2400" dirty="0">
                <a:latin typeface="NTPreCursivefk" panose="03000400000000000000" pitchFamily="66" charset="0"/>
              </a:rPr>
              <a:t>Visitors and members of the public always comment on the excellent behaviour of the children!</a:t>
            </a:r>
          </a:p>
          <a:p>
            <a:r>
              <a:rPr lang="en-GB" sz="2400" dirty="0">
                <a:latin typeface="NTPreCursivefk" panose="03000400000000000000" pitchFamily="66" charset="0"/>
              </a:rPr>
              <a:t>We encourage this through our Gem Powers:</a:t>
            </a:r>
          </a:p>
        </p:txBody>
      </p:sp>
      <p:pic>
        <p:nvPicPr>
          <p:cNvPr id="4" name="Picture 3">
            <a:extLst>
              <a:ext uri="{FF2B5EF4-FFF2-40B4-BE49-F238E27FC236}">
                <a16:creationId xmlns:a16="http://schemas.microsoft.com/office/drawing/2014/main" id="{B2FB833B-7A20-4B24-AF76-F6FD6F29B0E3}"/>
              </a:ext>
            </a:extLst>
          </p:cNvPr>
          <p:cNvPicPr>
            <a:picLocks noChangeAspect="1"/>
          </p:cNvPicPr>
          <p:nvPr/>
        </p:nvPicPr>
        <p:blipFill>
          <a:blip r:embed="rId2"/>
          <a:stretch>
            <a:fillRect/>
          </a:stretch>
        </p:blipFill>
        <p:spPr>
          <a:xfrm>
            <a:off x="2720340" y="2967990"/>
            <a:ext cx="5885778" cy="2885746"/>
          </a:xfrm>
          <a:prstGeom prst="rect">
            <a:avLst/>
          </a:prstGeom>
        </p:spPr>
      </p:pic>
      <p:sp>
        <p:nvSpPr>
          <p:cNvPr id="5" name="TextBox 4">
            <a:extLst>
              <a:ext uri="{FF2B5EF4-FFF2-40B4-BE49-F238E27FC236}">
                <a16:creationId xmlns:a16="http://schemas.microsoft.com/office/drawing/2014/main" id="{5552675C-F2A7-464F-B0C9-8B6AB3719D16}"/>
              </a:ext>
            </a:extLst>
          </p:cNvPr>
          <p:cNvSpPr txBox="1"/>
          <p:nvPr/>
        </p:nvSpPr>
        <p:spPr>
          <a:xfrm>
            <a:off x="2807745" y="4041531"/>
            <a:ext cx="2420471" cy="523220"/>
          </a:xfrm>
          <a:prstGeom prst="rect">
            <a:avLst/>
          </a:prstGeom>
          <a:noFill/>
        </p:spPr>
        <p:txBody>
          <a:bodyPr wrap="square" rtlCol="0">
            <a:spAutoFit/>
          </a:bodyPr>
          <a:lstStyle/>
          <a:p>
            <a:r>
              <a:rPr lang="en-GB" sz="2800" dirty="0">
                <a:latin typeface="NTPreCursivefk" panose="03000400000000000000" pitchFamily="66" charset="0"/>
              </a:rPr>
              <a:t>Being responsible</a:t>
            </a:r>
          </a:p>
        </p:txBody>
      </p:sp>
      <p:sp>
        <p:nvSpPr>
          <p:cNvPr id="6" name="TextBox 5">
            <a:extLst>
              <a:ext uri="{FF2B5EF4-FFF2-40B4-BE49-F238E27FC236}">
                <a16:creationId xmlns:a16="http://schemas.microsoft.com/office/drawing/2014/main" id="{19387F90-664D-4855-954A-39E3E83965CD}"/>
              </a:ext>
            </a:extLst>
          </p:cNvPr>
          <p:cNvSpPr txBox="1"/>
          <p:nvPr/>
        </p:nvSpPr>
        <p:spPr>
          <a:xfrm>
            <a:off x="4894729" y="2786686"/>
            <a:ext cx="2420471" cy="523220"/>
          </a:xfrm>
          <a:prstGeom prst="rect">
            <a:avLst/>
          </a:prstGeom>
          <a:noFill/>
        </p:spPr>
        <p:txBody>
          <a:bodyPr wrap="square" rtlCol="0">
            <a:spAutoFit/>
          </a:bodyPr>
          <a:lstStyle/>
          <a:p>
            <a:r>
              <a:rPr lang="en-GB" sz="2800" dirty="0">
                <a:solidFill>
                  <a:srgbClr val="FF0000"/>
                </a:solidFill>
                <a:latin typeface="NTPreCursivefk" panose="03000400000000000000" pitchFamily="66" charset="0"/>
              </a:rPr>
              <a:t>Being kind</a:t>
            </a:r>
          </a:p>
        </p:txBody>
      </p:sp>
      <p:sp>
        <p:nvSpPr>
          <p:cNvPr id="7" name="TextBox 6">
            <a:extLst>
              <a:ext uri="{FF2B5EF4-FFF2-40B4-BE49-F238E27FC236}">
                <a16:creationId xmlns:a16="http://schemas.microsoft.com/office/drawing/2014/main" id="{86573109-61F5-415C-B998-551C62BF59A2}"/>
              </a:ext>
            </a:extLst>
          </p:cNvPr>
          <p:cNvSpPr txBox="1"/>
          <p:nvPr/>
        </p:nvSpPr>
        <p:spPr>
          <a:xfrm>
            <a:off x="6728908" y="4027429"/>
            <a:ext cx="2420471" cy="523220"/>
          </a:xfrm>
          <a:prstGeom prst="rect">
            <a:avLst/>
          </a:prstGeom>
          <a:noFill/>
        </p:spPr>
        <p:txBody>
          <a:bodyPr wrap="square" rtlCol="0">
            <a:spAutoFit/>
          </a:bodyPr>
          <a:lstStyle/>
          <a:p>
            <a:r>
              <a:rPr lang="en-GB" sz="2800" dirty="0">
                <a:solidFill>
                  <a:srgbClr val="00B050"/>
                </a:solidFill>
                <a:latin typeface="NTPreCursivefk" panose="03000400000000000000" pitchFamily="66" charset="0"/>
              </a:rPr>
              <a:t>Being resilient</a:t>
            </a:r>
          </a:p>
        </p:txBody>
      </p:sp>
      <p:sp>
        <p:nvSpPr>
          <p:cNvPr id="8" name="TextBox 7">
            <a:extLst>
              <a:ext uri="{FF2B5EF4-FFF2-40B4-BE49-F238E27FC236}">
                <a16:creationId xmlns:a16="http://schemas.microsoft.com/office/drawing/2014/main" id="{A898A98F-FEBE-405C-A04D-03C006979ED6}"/>
              </a:ext>
            </a:extLst>
          </p:cNvPr>
          <p:cNvSpPr txBox="1"/>
          <p:nvPr/>
        </p:nvSpPr>
        <p:spPr>
          <a:xfrm>
            <a:off x="6868757" y="5324941"/>
            <a:ext cx="2420471" cy="523220"/>
          </a:xfrm>
          <a:prstGeom prst="rect">
            <a:avLst/>
          </a:prstGeom>
          <a:noFill/>
        </p:spPr>
        <p:txBody>
          <a:bodyPr wrap="square" rtlCol="0">
            <a:spAutoFit/>
          </a:bodyPr>
          <a:lstStyle/>
          <a:p>
            <a:r>
              <a:rPr lang="en-GB" sz="2800" dirty="0">
                <a:solidFill>
                  <a:srgbClr val="FFC000"/>
                </a:solidFill>
                <a:latin typeface="NTPreCursivefk" panose="03000400000000000000" pitchFamily="66" charset="0"/>
              </a:rPr>
              <a:t>Collaborating</a:t>
            </a:r>
          </a:p>
        </p:txBody>
      </p:sp>
      <p:sp>
        <p:nvSpPr>
          <p:cNvPr id="9" name="TextBox 8">
            <a:extLst>
              <a:ext uri="{FF2B5EF4-FFF2-40B4-BE49-F238E27FC236}">
                <a16:creationId xmlns:a16="http://schemas.microsoft.com/office/drawing/2014/main" id="{72E3E14A-CF20-447D-9DBE-AF26A4FB20FB}"/>
              </a:ext>
            </a:extLst>
          </p:cNvPr>
          <p:cNvSpPr txBox="1"/>
          <p:nvPr/>
        </p:nvSpPr>
        <p:spPr>
          <a:xfrm>
            <a:off x="4885764" y="4240931"/>
            <a:ext cx="2420471" cy="523220"/>
          </a:xfrm>
          <a:prstGeom prst="rect">
            <a:avLst/>
          </a:prstGeom>
          <a:noFill/>
        </p:spPr>
        <p:txBody>
          <a:bodyPr wrap="square" rtlCol="0">
            <a:spAutoFit/>
          </a:bodyPr>
          <a:lstStyle/>
          <a:p>
            <a:r>
              <a:rPr lang="en-GB" sz="2800" dirty="0">
                <a:solidFill>
                  <a:srgbClr val="7030A0"/>
                </a:solidFill>
                <a:latin typeface="NTPreCursivefk" panose="03000400000000000000" pitchFamily="66" charset="0"/>
              </a:rPr>
              <a:t>Co-operating</a:t>
            </a:r>
          </a:p>
        </p:txBody>
      </p:sp>
      <p:sp>
        <p:nvSpPr>
          <p:cNvPr id="10" name="TextBox 9">
            <a:extLst>
              <a:ext uri="{FF2B5EF4-FFF2-40B4-BE49-F238E27FC236}">
                <a16:creationId xmlns:a16="http://schemas.microsoft.com/office/drawing/2014/main" id="{2F7EA0B2-C1B5-4AC4-96D2-67AB029FB774}"/>
              </a:ext>
            </a:extLst>
          </p:cNvPr>
          <p:cNvSpPr txBox="1"/>
          <p:nvPr/>
        </p:nvSpPr>
        <p:spPr>
          <a:xfrm>
            <a:off x="3242758" y="5504016"/>
            <a:ext cx="2420471" cy="523220"/>
          </a:xfrm>
          <a:prstGeom prst="rect">
            <a:avLst/>
          </a:prstGeom>
          <a:noFill/>
        </p:spPr>
        <p:txBody>
          <a:bodyPr wrap="square" rtlCol="0">
            <a:spAutoFit/>
          </a:bodyPr>
          <a:lstStyle/>
          <a:p>
            <a:r>
              <a:rPr lang="en-GB" sz="2800" dirty="0">
                <a:solidFill>
                  <a:srgbClr val="0070C0"/>
                </a:solidFill>
                <a:latin typeface="NTPreCursivefk" panose="03000400000000000000" pitchFamily="66" charset="0"/>
              </a:rPr>
              <a:t>Focusing</a:t>
            </a:r>
          </a:p>
        </p:txBody>
      </p:sp>
    </p:spTree>
    <p:extLst>
      <p:ext uri="{BB962C8B-B14F-4D97-AF65-F5344CB8AC3E}">
        <p14:creationId xmlns:p14="http://schemas.microsoft.com/office/powerpoint/2010/main" val="1345515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07402-4EBB-4DDF-ACD5-F6733BF780CB}"/>
              </a:ext>
            </a:extLst>
          </p:cNvPr>
          <p:cNvSpPr>
            <a:spLocks noGrp="1"/>
          </p:cNvSpPr>
          <p:nvPr>
            <p:ph type="title"/>
          </p:nvPr>
        </p:nvSpPr>
        <p:spPr/>
        <p:txBody>
          <a:bodyPr/>
          <a:lstStyle/>
          <a:p>
            <a:r>
              <a:rPr lang="en-GB" dirty="0">
                <a:latin typeface="NTPreCursivefk" panose="03000400000000000000" pitchFamily="66" charset="0"/>
              </a:rPr>
              <a:t>Contact Information</a:t>
            </a:r>
          </a:p>
        </p:txBody>
      </p:sp>
      <p:sp>
        <p:nvSpPr>
          <p:cNvPr id="3" name="Content Placeholder 2">
            <a:extLst>
              <a:ext uri="{FF2B5EF4-FFF2-40B4-BE49-F238E27FC236}">
                <a16:creationId xmlns:a16="http://schemas.microsoft.com/office/drawing/2014/main" id="{E6715911-3CE5-4E5D-A59F-1F07F5C3864F}"/>
              </a:ext>
            </a:extLst>
          </p:cNvPr>
          <p:cNvSpPr>
            <a:spLocks noGrp="1"/>
          </p:cNvSpPr>
          <p:nvPr>
            <p:ph idx="1"/>
          </p:nvPr>
        </p:nvSpPr>
        <p:spPr/>
        <p:txBody>
          <a:bodyPr>
            <a:normAutofit fontScale="85000" lnSpcReduction="10000"/>
          </a:bodyPr>
          <a:lstStyle/>
          <a:p>
            <a:r>
              <a:rPr lang="en-GB" sz="2800" dirty="0">
                <a:latin typeface="NTPreCursivefk" panose="03000400000000000000" pitchFamily="66" charset="0"/>
              </a:rPr>
              <a:t>Teachers are available each morning on the school yard for any concerns or questions.</a:t>
            </a:r>
          </a:p>
          <a:p>
            <a:r>
              <a:rPr lang="en-GB" sz="2800" dirty="0">
                <a:latin typeface="NTPreCursivefk" panose="03000400000000000000" pitchFamily="66" charset="0"/>
              </a:rPr>
              <a:t>If you would prefer to make an appointment, you can do so through the school office.</a:t>
            </a:r>
          </a:p>
          <a:p>
            <a:r>
              <a:rPr lang="en-GB" sz="2800" dirty="0">
                <a:latin typeface="NTPreCursivefk" panose="03000400000000000000" pitchFamily="66" charset="0"/>
              </a:rPr>
              <a:t>Teachers can also be contacted directly via email.  Please be aware, as a school we support a healthy work-life balance and do not expect staff to respond outside of working hours so do be mindful of this!</a:t>
            </a:r>
          </a:p>
          <a:p>
            <a:endParaRPr lang="en-GB" sz="2800" dirty="0">
              <a:latin typeface="NTPreCursivefk" panose="03000400000000000000" pitchFamily="66" charset="0"/>
            </a:endParaRPr>
          </a:p>
          <a:p>
            <a:r>
              <a:rPr lang="en-GB" sz="2800" dirty="0">
                <a:latin typeface="NTPreCursivefk" panose="03000400000000000000" pitchFamily="66" charset="0"/>
                <a:hlinkClick r:id="rId2"/>
              </a:rPr>
              <a:t>e.bell300@kingstreet.durham.sch.uk</a:t>
            </a:r>
            <a:endParaRPr lang="en-GB" sz="2800" dirty="0">
              <a:latin typeface="NTPreCursivefk" panose="03000400000000000000" pitchFamily="66" charset="0"/>
            </a:endParaRPr>
          </a:p>
          <a:p>
            <a:r>
              <a:rPr lang="en-GB" sz="2800" dirty="0">
                <a:latin typeface="NTPreCursivefk" panose="03000400000000000000" pitchFamily="66" charset="0"/>
                <a:hlinkClick r:id="rId3"/>
              </a:rPr>
              <a:t>j.nicholson103@kingstreet.durham.sch.uk</a:t>
            </a:r>
            <a:endParaRPr lang="en-GB" sz="2800" dirty="0">
              <a:latin typeface="NTPreCursivefk" panose="03000400000000000000" pitchFamily="66" charset="0"/>
            </a:endParaRPr>
          </a:p>
          <a:p>
            <a:r>
              <a:rPr lang="en-GB" sz="2800" dirty="0">
                <a:latin typeface="NTPreCursivefk" panose="03000400000000000000" pitchFamily="66" charset="0"/>
                <a:hlinkClick r:id="rId4"/>
              </a:rPr>
              <a:t>n.livesley@kingstreet.durham.sch.uk</a:t>
            </a:r>
            <a:endParaRPr lang="en-GB" sz="2800" dirty="0">
              <a:latin typeface="NTPreCursivefk" panose="03000400000000000000" pitchFamily="66" charset="0"/>
            </a:endParaRPr>
          </a:p>
          <a:p>
            <a:pPr marL="0" indent="0">
              <a:buNone/>
            </a:pPr>
            <a:endParaRPr lang="en-GB" sz="2800" dirty="0">
              <a:latin typeface="NTPreCursivefk" panose="03000400000000000000" pitchFamily="66" charset="0"/>
            </a:endParaRPr>
          </a:p>
          <a:p>
            <a:endParaRPr lang="en-GB" sz="2800" dirty="0">
              <a:latin typeface="NTPreCursivefk" panose="03000400000000000000" pitchFamily="66" charset="0"/>
            </a:endParaRPr>
          </a:p>
        </p:txBody>
      </p:sp>
    </p:spTree>
    <p:extLst>
      <p:ext uri="{BB962C8B-B14F-4D97-AF65-F5344CB8AC3E}">
        <p14:creationId xmlns:p14="http://schemas.microsoft.com/office/powerpoint/2010/main" val="3700187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pic>
        <p:nvPicPr>
          <p:cNvPr id="250" name="Google Shape;250;p8"/>
          <p:cNvPicPr preferRelativeResize="0"/>
          <p:nvPr/>
        </p:nvPicPr>
        <p:blipFill rotWithShape="1">
          <a:blip r:embed="rId3">
            <a:alphaModFix/>
          </a:blip>
          <a:srcRect/>
          <a:stretch/>
        </p:blipFill>
        <p:spPr>
          <a:xfrm>
            <a:off x="9426250" y="532799"/>
            <a:ext cx="702000" cy="702000"/>
          </a:xfrm>
          <a:prstGeom prst="rect">
            <a:avLst/>
          </a:prstGeom>
          <a:noFill/>
          <a:ln>
            <a:noFill/>
          </a:ln>
        </p:spPr>
      </p:pic>
      <p:sp>
        <p:nvSpPr>
          <p:cNvPr id="253" name="Google Shape;253;p8"/>
          <p:cNvSpPr txBox="1"/>
          <p:nvPr/>
        </p:nvSpPr>
        <p:spPr>
          <a:xfrm>
            <a:off x="2148877" y="1154073"/>
            <a:ext cx="7196700" cy="677100"/>
          </a:xfrm>
          <a:prstGeom prst="rect">
            <a:avLst/>
          </a:prstGeom>
          <a:noFill/>
          <a:ln>
            <a:noFill/>
          </a:ln>
        </p:spPr>
        <p:txBody>
          <a:bodyPr spcFirstLastPara="1" wrap="square" lIns="91425" tIns="91425" rIns="91425" bIns="91425" anchor="t" anchorCtr="0">
            <a:spAutoFit/>
          </a:bodyPr>
          <a:lstStyle/>
          <a:p>
            <a:pPr defTabSz="914400">
              <a:buClr>
                <a:srgbClr val="000000"/>
              </a:buClr>
              <a:buSzPts val="1400"/>
            </a:pPr>
            <a:r>
              <a:rPr lang="en-GB" sz="1600" kern="0" dirty="0">
                <a:solidFill>
                  <a:srgbClr val="000000"/>
                </a:solidFill>
                <a:latin typeface="Twinkl" pitchFamily="2" charset="77"/>
                <a:cs typeface="Arial"/>
                <a:sym typeface="Arial"/>
              </a:rPr>
              <a:t>Use the clues to identify the mystery number. Which shape represents its position on the number line?</a:t>
            </a:r>
            <a:endParaRPr sz="1600" kern="0" dirty="0">
              <a:solidFill>
                <a:srgbClr val="000000"/>
              </a:solidFill>
              <a:latin typeface="Twinkl" pitchFamily="2" charset="77"/>
              <a:cs typeface="Arial"/>
              <a:sym typeface="Arial"/>
            </a:endParaRPr>
          </a:p>
        </p:txBody>
      </p:sp>
      <p:sp>
        <p:nvSpPr>
          <p:cNvPr id="254" name="Google Shape;254;p8"/>
          <p:cNvSpPr txBox="1"/>
          <p:nvPr/>
        </p:nvSpPr>
        <p:spPr>
          <a:xfrm>
            <a:off x="2206642" y="2579294"/>
            <a:ext cx="1780500" cy="400200"/>
          </a:xfrm>
          <a:prstGeom prst="rect">
            <a:avLst/>
          </a:prstGeom>
          <a:noFill/>
          <a:ln>
            <a:noFill/>
          </a:ln>
        </p:spPr>
        <p:txBody>
          <a:bodyPr spcFirstLastPara="1" wrap="square" lIns="91425" tIns="91425" rIns="91425" bIns="91425" anchor="t" anchorCtr="0">
            <a:spAutoFit/>
          </a:bodyPr>
          <a:lstStyle/>
          <a:p>
            <a:pPr defTabSz="914400">
              <a:buClr>
                <a:srgbClr val="000000"/>
              </a:buClr>
              <a:buSzPts val="1400"/>
            </a:pPr>
            <a:endParaRPr sz="1400" kern="0" dirty="0">
              <a:solidFill>
                <a:srgbClr val="000000"/>
              </a:solidFill>
              <a:latin typeface="Twinkl" pitchFamily="2" charset="77"/>
              <a:cs typeface="Arial"/>
              <a:sym typeface="Arial"/>
            </a:endParaRPr>
          </a:p>
        </p:txBody>
      </p:sp>
      <p:sp>
        <p:nvSpPr>
          <p:cNvPr id="255" name="Google Shape;255;p8"/>
          <p:cNvSpPr txBox="1"/>
          <p:nvPr/>
        </p:nvSpPr>
        <p:spPr>
          <a:xfrm>
            <a:off x="1948856" y="2907267"/>
            <a:ext cx="601800" cy="431100"/>
          </a:xfrm>
          <a:prstGeom prst="rect">
            <a:avLst/>
          </a:prstGeom>
          <a:noFill/>
          <a:ln>
            <a:noFill/>
          </a:ln>
        </p:spPr>
        <p:txBody>
          <a:bodyPr spcFirstLastPara="1" wrap="square" lIns="91425" tIns="91425" rIns="91425" bIns="91425" anchor="t" anchorCtr="0">
            <a:spAutoFit/>
          </a:bodyPr>
          <a:lstStyle/>
          <a:p>
            <a:pPr algn="ctr" defTabSz="914400">
              <a:buClr>
                <a:srgbClr val="000000"/>
              </a:buClr>
              <a:buSzPts val="1000"/>
            </a:pPr>
            <a:r>
              <a:rPr lang="en-GB" sz="1600" kern="0" dirty="0">
                <a:solidFill>
                  <a:srgbClr val="000000"/>
                </a:solidFill>
                <a:latin typeface="Twinkl" pitchFamily="2" charset="77"/>
                <a:ea typeface="Roboto"/>
                <a:cs typeface="Roboto"/>
                <a:sym typeface="Roboto"/>
              </a:rPr>
              <a:t>100</a:t>
            </a:r>
            <a:endParaRPr sz="2000" kern="0" dirty="0">
              <a:solidFill>
                <a:srgbClr val="000000"/>
              </a:solidFill>
              <a:latin typeface="Twinkl" pitchFamily="2" charset="77"/>
              <a:cs typeface="Arial"/>
              <a:sym typeface="Arial"/>
            </a:endParaRPr>
          </a:p>
        </p:txBody>
      </p:sp>
      <p:sp>
        <p:nvSpPr>
          <p:cNvPr id="257" name="Google Shape;257;p8"/>
          <p:cNvSpPr txBox="1"/>
          <p:nvPr/>
        </p:nvSpPr>
        <p:spPr>
          <a:xfrm>
            <a:off x="2148904" y="3357428"/>
            <a:ext cx="3504300" cy="431100"/>
          </a:xfrm>
          <a:prstGeom prst="rect">
            <a:avLst/>
          </a:prstGeom>
          <a:noFill/>
          <a:ln>
            <a:noFill/>
          </a:ln>
        </p:spPr>
        <p:txBody>
          <a:bodyPr spcFirstLastPara="1" wrap="square" lIns="91425" tIns="91425" rIns="91425" bIns="91425" anchor="t" anchorCtr="0">
            <a:spAutoFit/>
          </a:bodyPr>
          <a:lstStyle/>
          <a:p>
            <a:pPr defTabSz="914400">
              <a:buClr>
                <a:srgbClr val="000000"/>
              </a:buClr>
              <a:buSzPts val="1400"/>
            </a:pPr>
            <a:r>
              <a:rPr lang="en-GB" sz="1600" kern="0" dirty="0">
                <a:solidFill>
                  <a:srgbClr val="000000"/>
                </a:solidFill>
                <a:latin typeface="Twinkl" pitchFamily="2" charset="77"/>
                <a:cs typeface="Arial"/>
                <a:sym typeface="Arial"/>
              </a:rPr>
              <a:t>What is each interval worth?</a:t>
            </a:r>
            <a:endParaRPr sz="1600" kern="0" dirty="0">
              <a:solidFill>
                <a:srgbClr val="000000"/>
              </a:solidFill>
              <a:latin typeface="Twinkl" pitchFamily="2" charset="77"/>
              <a:cs typeface="Arial"/>
              <a:sym typeface="Arial"/>
            </a:endParaRPr>
          </a:p>
        </p:txBody>
      </p:sp>
      <p:sp>
        <p:nvSpPr>
          <p:cNvPr id="267" name="Google Shape;267;p8"/>
          <p:cNvSpPr txBox="1"/>
          <p:nvPr/>
        </p:nvSpPr>
        <p:spPr>
          <a:xfrm>
            <a:off x="9533065" y="2878708"/>
            <a:ext cx="601800" cy="431100"/>
          </a:xfrm>
          <a:prstGeom prst="rect">
            <a:avLst/>
          </a:prstGeom>
          <a:noFill/>
          <a:ln>
            <a:noFill/>
          </a:ln>
        </p:spPr>
        <p:txBody>
          <a:bodyPr spcFirstLastPara="1" wrap="square" lIns="91425" tIns="91425" rIns="91425" bIns="91425" anchor="t" anchorCtr="0">
            <a:spAutoFit/>
          </a:bodyPr>
          <a:lstStyle/>
          <a:p>
            <a:pPr algn="ctr" defTabSz="914400">
              <a:buClr>
                <a:srgbClr val="000000"/>
              </a:buClr>
              <a:buSzPts val="1000"/>
            </a:pPr>
            <a:r>
              <a:rPr lang="en-GB" sz="1600" kern="0" dirty="0">
                <a:solidFill>
                  <a:srgbClr val="000000"/>
                </a:solidFill>
                <a:latin typeface="Twinkl" pitchFamily="2" charset="77"/>
                <a:ea typeface="Roboto"/>
                <a:cs typeface="Roboto"/>
                <a:sym typeface="Roboto"/>
              </a:rPr>
              <a:t>600</a:t>
            </a:r>
            <a:endParaRPr sz="2000" kern="0" dirty="0">
              <a:solidFill>
                <a:srgbClr val="000000"/>
              </a:solidFill>
              <a:latin typeface="Twinkl" pitchFamily="2" charset="77"/>
              <a:cs typeface="Arial"/>
              <a:sym typeface="Arial"/>
            </a:endParaRPr>
          </a:p>
        </p:txBody>
      </p:sp>
      <p:sp>
        <p:nvSpPr>
          <p:cNvPr id="269" name="Google Shape;269;p8"/>
          <p:cNvSpPr/>
          <p:nvPr/>
        </p:nvSpPr>
        <p:spPr>
          <a:xfrm>
            <a:off x="2968782" y="2371984"/>
            <a:ext cx="95400" cy="225273"/>
          </a:xfrm>
          <a:prstGeom prst="downArrow">
            <a:avLst>
              <a:gd name="adj1" fmla="val 50000"/>
              <a:gd name="adj2" fmla="val 5000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400" kern="0" dirty="0">
              <a:solidFill>
                <a:srgbClr val="000000"/>
              </a:solidFill>
              <a:latin typeface="Twinkl" pitchFamily="2" charset="77"/>
              <a:cs typeface="Arial"/>
              <a:sym typeface="Arial"/>
            </a:endParaRPr>
          </a:p>
        </p:txBody>
      </p:sp>
      <p:sp>
        <p:nvSpPr>
          <p:cNvPr id="270" name="Google Shape;270;p8"/>
          <p:cNvSpPr/>
          <p:nvPr/>
        </p:nvSpPr>
        <p:spPr>
          <a:xfrm>
            <a:off x="3701997" y="2361593"/>
            <a:ext cx="95400" cy="225273"/>
          </a:xfrm>
          <a:prstGeom prst="downArrow">
            <a:avLst>
              <a:gd name="adj1" fmla="val 50000"/>
              <a:gd name="adj2" fmla="val 5000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400" kern="0" dirty="0">
              <a:solidFill>
                <a:srgbClr val="000000"/>
              </a:solidFill>
              <a:latin typeface="Twinkl" pitchFamily="2" charset="77"/>
              <a:cs typeface="Arial"/>
              <a:sym typeface="Arial"/>
            </a:endParaRPr>
          </a:p>
        </p:txBody>
      </p:sp>
      <p:sp>
        <p:nvSpPr>
          <p:cNvPr id="271" name="Google Shape;271;p8"/>
          <p:cNvSpPr/>
          <p:nvPr/>
        </p:nvSpPr>
        <p:spPr>
          <a:xfrm>
            <a:off x="4455993" y="2371984"/>
            <a:ext cx="95400" cy="225273"/>
          </a:xfrm>
          <a:prstGeom prst="downArrow">
            <a:avLst>
              <a:gd name="adj1" fmla="val 50000"/>
              <a:gd name="adj2" fmla="val 5000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400" kern="0" dirty="0">
              <a:solidFill>
                <a:srgbClr val="000000"/>
              </a:solidFill>
              <a:latin typeface="Twinkl" pitchFamily="2" charset="77"/>
              <a:cs typeface="Arial"/>
              <a:sym typeface="Arial"/>
            </a:endParaRPr>
          </a:p>
        </p:txBody>
      </p:sp>
      <p:sp>
        <p:nvSpPr>
          <p:cNvPr id="272" name="Google Shape;272;p8"/>
          <p:cNvSpPr/>
          <p:nvPr/>
        </p:nvSpPr>
        <p:spPr>
          <a:xfrm>
            <a:off x="5220368" y="2371984"/>
            <a:ext cx="95400" cy="225273"/>
          </a:xfrm>
          <a:prstGeom prst="downArrow">
            <a:avLst>
              <a:gd name="adj1" fmla="val 50000"/>
              <a:gd name="adj2" fmla="val 5000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400" kern="0" dirty="0">
              <a:solidFill>
                <a:srgbClr val="000000"/>
              </a:solidFill>
              <a:latin typeface="Twinkl" pitchFamily="2" charset="77"/>
              <a:cs typeface="Arial"/>
              <a:sym typeface="Arial"/>
            </a:endParaRPr>
          </a:p>
        </p:txBody>
      </p:sp>
      <p:sp>
        <p:nvSpPr>
          <p:cNvPr id="273" name="Google Shape;273;p8"/>
          <p:cNvSpPr/>
          <p:nvPr/>
        </p:nvSpPr>
        <p:spPr>
          <a:xfrm>
            <a:off x="5988959" y="2371984"/>
            <a:ext cx="95400" cy="225273"/>
          </a:xfrm>
          <a:prstGeom prst="downArrow">
            <a:avLst>
              <a:gd name="adj1" fmla="val 50000"/>
              <a:gd name="adj2" fmla="val 5000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400" kern="0" dirty="0">
              <a:solidFill>
                <a:srgbClr val="000000"/>
              </a:solidFill>
              <a:latin typeface="Twinkl" pitchFamily="2" charset="77"/>
              <a:cs typeface="Arial"/>
              <a:sym typeface="Arial"/>
            </a:endParaRPr>
          </a:p>
        </p:txBody>
      </p:sp>
      <p:sp>
        <p:nvSpPr>
          <p:cNvPr id="274" name="Google Shape;274;p8"/>
          <p:cNvSpPr/>
          <p:nvPr/>
        </p:nvSpPr>
        <p:spPr>
          <a:xfrm>
            <a:off x="6747159" y="2371984"/>
            <a:ext cx="95400" cy="225273"/>
          </a:xfrm>
          <a:prstGeom prst="downArrow">
            <a:avLst>
              <a:gd name="adj1" fmla="val 50000"/>
              <a:gd name="adj2" fmla="val 5000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400" kern="0" dirty="0">
              <a:solidFill>
                <a:srgbClr val="000000"/>
              </a:solidFill>
              <a:latin typeface="Twinkl" pitchFamily="2" charset="77"/>
              <a:cs typeface="Arial"/>
              <a:sym typeface="Arial"/>
            </a:endParaRPr>
          </a:p>
        </p:txBody>
      </p:sp>
      <p:sp>
        <p:nvSpPr>
          <p:cNvPr id="275" name="Google Shape;275;p8"/>
          <p:cNvSpPr/>
          <p:nvPr/>
        </p:nvSpPr>
        <p:spPr>
          <a:xfrm>
            <a:off x="7511534" y="2371984"/>
            <a:ext cx="95400" cy="225273"/>
          </a:xfrm>
          <a:prstGeom prst="downArrow">
            <a:avLst>
              <a:gd name="adj1" fmla="val 50000"/>
              <a:gd name="adj2" fmla="val 5000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400" kern="0" dirty="0">
              <a:solidFill>
                <a:srgbClr val="000000"/>
              </a:solidFill>
              <a:latin typeface="Twinkl" pitchFamily="2" charset="77"/>
              <a:cs typeface="Arial"/>
              <a:sym typeface="Arial"/>
            </a:endParaRPr>
          </a:p>
        </p:txBody>
      </p:sp>
      <p:sp>
        <p:nvSpPr>
          <p:cNvPr id="276" name="Google Shape;276;p8"/>
          <p:cNvSpPr/>
          <p:nvPr/>
        </p:nvSpPr>
        <p:spPr>
          <a:xfrm>
            <a:off x="8265518" y="2371984"/>
            <a:ext cx="95400" cy="225273"/>
          </a:xfrm>
          <a:prstGeom prst="downArrow">
            <a:avLst>
              <a:gd name="adj1" fmla="val 50000"/>
              <a:gd name="adj2" fmla="val 5000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400" kern="0" dirty="0">
              <a:solidFill>
                <a:srgbClr val="000000"/>
              </a:solidFill>
              <a:latin typeface="Twinkl" pitchFamily="2" charset="77"/>
              <a:cs typeface="Arial"/>
              <a:sym typeface="Arial"/>
            </a:endParaRPr>
          </a:p>
        </p:txBody>
      </p:sp>
      <p:sp>
        <p:nvSpPr>
          <p:cNvPr id="277" name="Google Shape;277;p8"/>
          <p:cNvSpPr/>
          <p:nvPr/>
        </p:nvSpPr>
        <p:spPr>
          <a:xfrm>
            <a:off x="9002936" y="2371984"/>
            <a:ext cx="95400" cy="225273"/>
          </a:xfrm>
          <a:prstGeom prst="downArrow">
            <a:avLst>
              <a:gd name="adj1" fmla="val 50000"/>
              <a:gd name="adj2" fmla="val 5000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400" kern="0" dirty="0">
              <a:solidFill>
                <a:srgbClr val="000000"/>
              </a:solidFill>
              <a:latin typeface="Twinkl" pitchFamily="2" charset="77"/>
              <a:cs typeface="Arial"/>
              <a:sym typeface="Arial"/>
            </a:endParaRPr>
          </a:p>
        </p:txBody>
      </p:sp>
      <p:sp>
        <p:nvSpPr>
          <p:cNvPr id="278" name="Google Shape;278;p8"/>
          <p:cNvSpPr/>
          <p:nvPr/>
        </p:nvSpPr>
        <p:spPr>
          <a:xfrm>
            <a:off x="2892582" y="2101048"/>
            <a:ext cx="247800" cy="225273"/>
          </a:xfrm>
          <a:prstGeom prst="ellipse">
            <a:avLst/>
          </a:prstGeom>
          <a:solidFill>
            <a:schemeClr val="accent5"/>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400" kern="0" dirty="0">
              <a:solidFill>
                <a:srgbClr val="000000"/>
              </a:solidFill>
              <a:latin typeface="Twinkl" pitchFamily="2" charset="77"/>
              <a:cs typeface="Arial"/>
              <a:sym typeface="Arial"/>
            </a:endParaRPr>
          </a:p>
        </p:txBody>
      </p:sp>
      <p:sp>
        <p:nvSpPr>
          <p:cNvPr id="279" name="Google Shape;279;p8"/>
          <p:cNvSpPr/>
          <p:nvPr/>
        </p:nvSpPr>
        <p:spPr>
          <a:xfrm>
            <a:off x="5144168" y="2101048"/>
            <a:ext cx="247800" cy="225273"/>
          </a:xfrm>
          <a:prstGeom prst="ellipse">
            <a:avLst/>
          </a:pr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400" kern="0" dirty="0">
              <a:solidFill>
                <a:srgbClr val="000000"/>
              </a:solidFill>
              <a:latin typeface="Twinkl" pitchFamily="2" charset="77"/>
              <a:cs typeface="Arial"/>
              <a:sym typeface="Arial"/>
            </a:endParaRPr>
          </a:p>
        </p:txBody>
      </p:sp>
      <p:sp>
        <p:nvSpPr>
          <p:cNvPr id="280" name="Google Shape;280;p8"/>
          <p:cNvSpPr/>
          <p:nvPr/>
        </p:nvSpPr>
        <p:spPr>
          <a:xfrm>
            <a:off x="7433009" y="2101048"/>
            <a:ext cx="247800" cy="225273"/>
          </a:xfrm>
          <a:prstGeom prst="ellipse">
            <a:avLst/>
          </a:prstGeom>
          <a:solidFill>
            <a:srgbClr val="FFD966"/>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400" kern="0" dirty="0">
              <a:solidFill>
                <a:srgbClr val="000000"/>
              </a:solidFill>
              <a:latin typeface="Twinkl" pitchFamily="2" charset="77"/>
              <a:cs typeface="Arial"/>
              <a:sym typeface="Arial"/>
            </a:endParaRPr>
          </a:p>
        </p:txBody>
      </p:sp>
      <p:sp>
        <p:nvSpPr>
          <p:cNvPr id="281" name="Google Shape;281;p8"/>
          <p:cNvSpPr/>
          <p:nvPr/>
        </p:nvSpPr>
        <p:spPr>
          <a:xfrm>
            <a:off x="3614834" y="2089892"/>
            <a:ext cx="271500" cy="209727"/>
          </a:xfrm>
          <a:prstGeom prst="triangle">
            <a:avLst>
              <a:gd name="adj" fmla="val 48043"/>
            </a:avLst>
          </a:prstGeom>
          <a:solidFill>
            <a:schemeClr val="accent5"/>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400" kern="0" dirty="0">
              <a:solidFill>
                <a:srgbClr val="000000"/>
              </a:solidFill>
              <a:latin typeface="Twinkl" pitchFamily="2" charset="77"/>
              <a:cs typeface="Arial"/>
              <a:sym typeface="Arial"/>
            </a:endParaRPr>
          </a:p>
        </p:txBody>
      </p:sp>
      <p:sp>
        <p:nvSpPr>
          <p:cNvPr id="282" name="Google Shape;282;p8"/>
          <p:cNvSpPr/>
          <p:nvPr/>
        </p:nvSpPr>
        <p:spPr>
          <a:xfrm>
            <a:off x="5900909" y="2100283"/>
            <a:ext cx="271500" cy="209727"/>
          </a:xfrm>
          <a:prstGeom prst="triangle">
            <a:avLst>
              <a:gd name="adj" fmla="val 48043"/>
            </a:avLst>
          </a:pr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400" kern="0" dirty="0">
              <a:solidFill>
                <a:srgbClr val="000000"/>
              </a:solidFill>
              <a:latin typeface="Twinkl" pitchFamily="2" charset="77"/>
              <a:cs typeface="Arial"/>
              <a:sym typeface="Arial"/>
            </a:endParaRPr>
          </a:p>
        </p:txBody>
      </p:sp>
      <p:sp>
        <p:nvSpPr>
          <p:cNvPr id="283" name="Google Shape;283;p8"/>
          <p:cNvSpPr/>
          <p:nvPr/>
        </p:nvSpPr>
        <p:spPr>
          <a:xfrm>
            <a:off x="8176593" y="2100283"/>
            <a:ext cx="271500" cy="209727"/>
          </a:xfrm>
          <a:prstGeom prst="triangle">
            <a:avLst>
              <a:gd name="adj" fmla="val 48043"/>
            </a:avLst>
          </a:prstGeom>
          <a:solidFill>
            <a:srgbClr val="FFD966"/>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400" kern="0" dirty="0">
              <a:solidFill>
                <a:srgbClr val="000000"/>
              </a:solidFill>
              <a:latin typeface="Twinkl" pitchFamily="2" charset="77"/>
              <a:cs typeface="Arial"/>
              <a:sym typeface="Arial"/>
            </a:endParaRPr>
          </a:p>
        </p:txBody>
      </p:sp>
      <p:sp>
        <p:nvSpPr>
          <p:cNvPr id="284" name="Google Shape;284;p8"/>
          <p:cNvSpPr/>
          <p:nvPr/>
        </p:nvSpPr>
        <p:spPr>
          <a:xfrm>
            <a:off x="6621359" y="2077333"/>
            <a:ext cx="362700" cy="272727"/>
          </a:xfrm>
          <a:prstGeom prst="star5">
            <a:avLst>
              <a:gd name="adj" fmla="val 19098"/>
              <a:gd name="hf" fmla="val 105146"/>
              <a:gd name="vf" fmla="val 110557"/>
            </a:avLst>
          </a:pr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400" kern="0" dirty="0">
              <a:solidFill>
                <a:srgbClr val="000000"/>
              </a:solidFill>
              <a:latin typeface="Twinkl" pitchFamily="2" charset="77"/>
              <a:cs typeface="Arial"/>
              <a:sym typeface="Arial"/>
            </a:endParaRPr>
          </a:p>
        </p:txBody>
      </p:sp>
      <p:sp>
        <p:nvSpPr>
          <p:cNvPr id="285" name="Google Shape;285;p8"/>
          <p:cNvSpPr/>
          <p:nvPr/>
        </p:nvSpPr>
        <p:spPr>
          <a:xfrm>
            <a:off x="4328706" y="2077333"/>
            <a:ext cx="362700" cy="272727"/>
          </a:xfrm>
          <a:prstGeom prst="star5">
            <a:avLst>
              <a:gd name="adj" fmla="val 19098"/>
              <a:gd name="hf" fmla="val 105146"/>
              <a:gd name="vf" fmla="val 110557"/>
            </a:avLst>
          </a:prstGeom>
          <a:solidFill>
            <a:schemeClr val="accent5"/>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400" kern="0" dirty="0">
              <a:solidFill>
                <a:srgbClr val="000000"/>
              </a:solidFill>
              <a:latin typeface="Twinkl" pitchFamily="2" charset="77"/>
              <a:cs typeface="Arial"/>
              <a:sym typeface="Arial"/>
            </a:endParaRPr>
          </a:p>
        </p:txBody>
      </p:sp>
      <p:sp>
        <p:nvSpPr>
          <p:cNvPr id="286" name="Google Shape;286;p8"/>
          <p:cNvSpPr/>
          <p:nvPr/>
        </p:nvSpPr>
        <p:spPr>
          <a:xfrm>
            <a:off x="8864636" y="2068783"/>
            <a:ext cx="362700" cy="272727"/>
          </a:xfrm>
          <a:prstGeom prst="star5">
            <a:avLst>
              <a:gd name="adj" fmla="val 19098"/>
              <a:gd name="hf" fmla="val 105146"/>
              <a:gd name="vf" fmla="val 110557"/>
            </a:avLst>
          </a:prstGeom>
          <a:solidFill>
            <a:srgbClr val="FFD966"/>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400" kern="0" dirty="0">
              <a:solidFill>
                <a:srgbClr val="000000"/>
              </a:solidFill>
              <a:latin typeface="Twinkl" pitchFamily="2" charset="77"/>
              <a:cs typeface="Arial"/>
              <a:sym typeface="Arial"/>
            </a:endParaRPr>
          </a:p>
        </p:txBody>
      </p:sp>
      <p:sp>
        <p:nvSpPr>
          <p:cNvPr id="288" name="Google Shape;288;p8"/>
          <p:cNvSpPr/>
          <p:nvPr/>
        </p:nvSpPr>
        <p:spPr>
          <a:xfrm>
            <a:off x="2329825" y="3905250"/>
            <a:ext cx="3324600" cy="615600"/>
          </a:xfrm>
          <a:prstGeom prst="rect">
            <a:avLst/>
          </a:prstGeom>
          <a:solidFill>
            <a:schemeClr val="lt1"/>
          </a:solidFill>
          <a:ln w="2857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algn="ctr" defTabSz="914400">
              <a:buClr>
                <a:srgbClr val="000000"/>
              </a:buClr>
            </a:pPr>
            <a:r>
              <a:rPr lang="en-GB" sz="1600" kern="0" dirty="0">
                <a:solidFill>
                  <a:srgbClr val="000000"/>
                </a:solidFill>
                <a:latin typeface="Twinkl" pitchFamily="2" charset="77"/>
                <a:cs typeface="Arial"/>
                <a:sym typeface="Arial"/>
              </a:rPr>
              <a:t>Its hundreds digit is even.</a:t>
            </a:r>
            <a:endParaRPr sz="1600" kern="0" dirty="0">
              <a:solidFill>
                <a:srgbClr val="000000"/>
              </a:solidFill>
              <a:latin typeface="Twinkl" pitchFamily="2" charset="77"/>
              <a:cs typeface="Arial"/>
              <a:sym typeface="Arial"/>
            </a:endParaRPr>
          </a:p>
        </p:txBody>
      </p:sp>
      <p:sp>
        <p:nvSpPr>
          <p:cNvPr id="289" name="Google Shape;289;p8"/>
          <p:cNvSpPr/>
          <p:nvPr/>
        </p:nvSpPr>
        <p:spPr>
          <a:xfrm>
            <a:off x="6347950" y="3905238"/>
            <a:ext cx="3324600" cy="615600"/>
          </a:xfrm>
          <a:prstGeom prst="rect">
            <a:avLst/>
          </a:prstGeom>
          <a:solidFill>
            <a:schemeClr val="lt1"/>
          </a:solid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algn="ctr" defTabSz="914400">
              <a:buClr>
                <a:srgbClr val="000000"/>
              </a:buClr>
            </a:pPr>
            <a:r>
              <a:rPr lang="en-GB" sz="1600" kern="0" dirty="0">
                <a:solidFill>
                  <a:srgbClr val="000000"/>
                </a:solidFill>
                <a:latin typeface="Twinkl" pitchFamily="2" charset="77"/>
                <a:cs typeface="Arial"/>
                <a:sym typeface="Arial"/>
              </a:rPr>
              <a:t>It is further along than 200 on the line.</a:t>
            </a:r>
            <a:endParaRPr sz="1600" kern="0" dirty="0">
              <a:solidFill>
                <a:srgbClr val="000000"/>
              </a:solidFill>
              <a:latin typeface="Twinkl" pitchFamily="2" charset="77"/>
              <a:cs typeface="Arial"/>
              <a:sym typeface="Arial"/>
            </a:endParaRPr>
          </a:p>
        </p:txBody>
      </p:sp>
      <p:sp>
        <p:nvSpPr>
          <p:cNvPr id="290" name="Google Shape;290;p8"/>
          <p:cNvSpPr/>
          <p:nvPr/>
        </p:nvSpPr>
        <p:spPr>
          <a:xfrm>
            <a:off x="4371800" y="4651028"/>
            <a:ext cx="3324600" cy="615600"/>
          </a:xfrm>
          <a:prstGeom prst="rect">
            <a:avLst/>
          </a:prstGeom>
          <a:solidFill>
            <a:schemeClr val="lt1"/>
          </a:solid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algn="ctr" defTabSz="914400">
              <a:buClr>
                <a:srgbClr val="000000"/>
              </a:buClr>
            </a:pPr>
            <a:r>
              <a:rPr lang="en-GB" sz="1600" kern="0" dirty="0">
                <a:solidFill>
                  <a:srgbClr val="000000"/>
                </a:solidFill>
                <a:latin typeface="Twinkl" pitchFamily="2" charset="77"/>
                <a:cs typeface="Arial"/>
                <a:sym typeface="Arial"/>
              </a:rPr>
              <a:t>Its tens digit is one more than its hundreds digit. </a:t>
            </a:r>
            <a:endParaRPr sz="1600" kern="0" dirty="0">
              <a:solidFill>
                <a:srgbClr val="000000"/>
              </a:solidFill>
              <a:latin typeface="Twinkl" pitchFamily="2" charset="77"/>
              <a:cs typeface="Arial"/>
              <a:sym typeface="Arial"/>
            </a:endParaRPr>
          </a:p>
        </p:txBody>
      </p:sp>
      <p:grpSp>
        <p:nvGrpSpPr>
          <p:cNvPr id="2" name="Group 1">
            <a:extLst>
              <a:ext uri="{FF2B5EF4-FFF2-40B4-BE49-F238E27FC236}">
                <a16:creationId xmlns:a16="http://schemas.microsoft.com/office/drawing/2014/main" id="{DD6F7570-116C-DBD9-399E-F09DE7733C10}"/>
              </a:ext>
            </a:extLst>
          </p:cNvPr>
          <p:cNvGrpSpPr/>
          <p:nvPr/>
        </p:nvGrpSpPr>
        <p:grpSpPr>
          <a:xfrm>
            <a:off x="2233411" y="2660474"/>
            <a:ext cx="7582535" cy="313040"/>
            <a:chOff x="1009838" y="2161714"/>
            <a:chExt cx="7109183" cy="630658"/>
          </a:xfrm>
        </p:grpSpPr>
        <p:cxnSp>
          <p:nvCxnSpPr>
            <p:cNvPr id="3" name="Straight Connector 2">
              <a:extLst>
                <a:ext uri="{FF2B5EF4-FFF2-40B4-BE49-F238E27FC236}">
                  <a16:creationId xmlns:a16="http://schemas.microsoft.com/office/drawing/2014/main" id="{07877279-B8BE-A5C3-CDC4-C4302870C98B}"/>
                </a:ext>
              </a:extLst>
            </p:cNvPr>
            <p:cNvCxnSpPr/>
            <p:nvPr/>
          </p:nvCxnSpPr>
          <p:spPr>
            <a:xfrm>
              <a:off x="1009838" y="2172559"/>
              <a:ext cx="0" cy="598941"/>
            </a:xfrm>
            <a:prstGeom prst="line">
              <a:avLst/>
            </a:prstGeom>
            <a:ln w="38100"/>
          </p:spPr>
          <p:style>
            <a:lnRef idx="1">
              <a:schemeClr val="dk1"/>
            </a:lnRef>
            <a:fillRef idx="0">
              <a:schemeClr val="dk1"/>
            </a:fillRef>
            <a:effectRef idx="0">
              <a:schemeClr val="dk1"/>
            </a:effectRef>
            <a:fontRef idx="minor">
              <a:schemeClr val="tx1"/>
            </a:fontRef>
          </p:style>
        </p:cxnSp>
        <p:cxnSp>
          <p:nvCxnSpPr>
            <p:cNvPr id="4" name="Straight Connector 3">
              <a:extLst>
                <a:ext uri="{FF2B5EF4-FFF2-40B4-BE49-F238E27FC236}">
                  <a16:creationId xmlns:a16="http://schemas.microsoft.com/office/drawing/2014/main" id="{8C330657-FC4F-98CE-9C66-E59550B3CA2A}"/>
                </a:ext>
              </a:extLst>
            </p:cNvPr>
            <p:cNvCxnSpPr/>
            <p:nvPr/>
          </p:nvCxnSpPr>
          <p:spPr>
            <a:xfrm>
              <a:off x="1734134" y="2161716"/>
              <a:ext cx="0" cy="598941"/>
            </a:xfrm>
            <a:prstGeom prst="line">
              <a:avLst/>
            </a:prstGeom>
            <a:ln w="38100"/>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A1101203-0231-81AE-64F1-E6F91FB870DC}"/>
                </a:ext>
              </a:extLst>
            </p:cNvPr>
            <p:cNvCxnSpPr/>
            <p:nvPr/>
          </p:nvCxnSpPr>
          <p:spPr>
            <a:xfrm>
              <a:off x="2428800" y="2161715"/>
              <a:ext cx="0" cy="598941"/>
            </a:xfrm>
            <a:prstGeom prst="line">
              <a:avLst/>
            </a:prstGeom>
            <a:ln w="38100"/>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2C65B0A2-DB81-BE16-2387-3649BE635BF4}"/>
                </a:ext>
              </a:extLst>
            </p:cNvPr>
            <p:cNvCxnSpPr/>
            <p:nvPr/>
          </p:nvCxnSpPr>
          <p:spPr>
            <a:xfrm>
              <a:off x="3133316" y="2172559"/>
              <a:ext cx="0" cy="598941"/>
            </a:xfrm>
            <a:prstGeom prst="line">
              <a:avLst/>
            </a:prstGeom>
            <a:ln w="38100"/>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A377E569-2C08-1A56-38E7-C93625181769}"/>
                </a:ext>
              </a:extLst>
            </p:cNvPr>
            <p:cNvCxnSpPr/>
            <p:nvPr/>
          </p:nvCxnSpPr>
          <p:spPr>
            <a:xfrm>
              <a:off x="3847392" y="2171546"/>
              <a:ext cx="0" cy="598941"/>
            </a:xfrm>
            <a:prstGeom prst="line">
              <a:avLst/>
            </a:prstGeom>
            <a:ln w="38100"/>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8E0900F8-6D09-4DAB-2F95-B027CA59A745}"/>
                </a:ext>
              </a:extLst>
            </p:cNvPr>
            <p:cNvCxnSpPr/>
            <p:nvPr/>
          </p:nvCxnSpPr>
          <p:spPr>
            <a:xfrm>
              <a:off x="4570511" y="2161714"/>
              <a:ext cx="0" cy="598941"/>
            </a:xfrm>
            <a:prstGeom prst="line">
              <a:avLst/>
            </a:prstGeom>
            <a:ln w="38100"/>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29FB5271-776E-03F2-FE4E-F40734C73702}"/>
                </a:ext>
              </a:extLst>
            </p:cNvPr>
            <p:cNvCxnSpPr/>
            <p:nvPr/>
          </p:nvCxnSpPr>
          <p:spPr>
            <a:xfrm>
              <a:off x="5284772" y="2193431"/>
              <a:ext cx="0" cy="598941"/>
            </a:xfrm>
            <a:prstGeom prst="line">
              <a:avLst/>
            </a:prstGeom>
            <a:ln w="38100"/>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7F0137F3-BD02-C39B-D0AA-10B2F98DE729}"/>
                </a:ext>
              </a:extLst>
            </p:cNvPr>
            <p:cNvCxnSpPr/>
            <p:nvPr/>
          </p:nvCxnSpPr>
          <p:spPr>
            <a:xfrm>
              <a:off x="5999775" y="2171546"/>
              <a:ext cx="0" cy="598941"/>
            </a:xfrm>
            <a:prstGeom prst="line">
              <a:avLst/>
            </a:prstGeom>
            <a:ln w="38100"/>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CAD9656A-5935-D82D-A625-C9FC44220921}"/>
                </a:ext>
              </a:extLst>
            </p:cNvPr>
            <p:cNvCxnSpPr/>
            <p:nvPr/>
          </p:nvCxnSpPr>
          <p:spPr>
            <a:xfrm>
              <a:off x="6700025" y="2171546"/>
              <a:ext cx="0" cy="598941"/>
            </a:xfrm>
            <a:prstGeom prst="line">
              <a:avLst/>
            </a:prstGeom>
            <a:ln w="38100"/>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0C27780E-9FBB-3477-9762-B3DD3DCF4951}"/>
                </a:ext>
              </a:extLst>
            </p:cNvPr>
            <p:cNvCxnSpPr/>
            <p:nvPr/>
          </p:nvCxnSpPr>
          <p:spPr>
            <a:xfrm>
              <a:off x="7393013" y="2171545"/>
              <a:ext cx="0" cy="598941"/>
            </a:xfrm>
            <a:prstGeom prst="line">
              <a:avLst/>
            </a:prstGeom>
            <a:ln w="38100"/>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D6B5CBA2-EAC3-9556-0677-923563F99433}"/>
                </a:ext>
              </a:extLst>
            </p:cNvPr>
            <p:cNvCxnSpPr/>
            <p:nvPr/>
          </p:nvCxnSpPr>
          <p:spPr>
            <a:xfrm>
              <a:off x="8119021" y="2171544"/>
              <a:ext cx="0" cy="598941"/>
            </a:xfrm>
            <a:prstGeom prst="line">
              <a:avLst/>
            </a:prstGeom>
            <a:ln w="38100"/>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C5CA32AD-EF8B-AFE3-EF0A-639F9DFFC100}"/>
                </a:ext>
              </a:extLst>
            </p:cNvPr>
            <p:cNvCxnSpPr/>
            <p:nvPr/>
          </p:nvCxnSpPr>
          <p:spPr>
            <a:xfrm>
              <a:off x="1009838" y="2480846"/>
              <a:ext cx="7109183" cy="0"/>
            </a:xfrm>
            <a:prstGeom prst="line">
              <a:avLst/>
            </a:prstGeom>
            <a:ln w="38100"/>
          </p:spPr>
          <p:style>
            <a:lnRef idx="1">
              <a:schemeClr val="dk1"/>
            </a:lnRef>
            <a:fillRef idx="0">
              <a:schemeClr val="dk1"/>
            </a:fillRef>
            <a:effectRef idx="0">
              <a:schemeClr val="dk1"/>
            </a:effectRef>
            <a:fontRef idx="minor">
              <a:schemeClr val="tx1"/>
            </a:fontRef>
          </p:style>
        </p:cxnSp>
      </p:grpSp>
      <p:grpSp>
        <p:nvGrpSpPr>
          <p:cNvPr id="24" name="Group 23">
            <a:extLst>
              <a:ext uri="{FF2B5EF4-FFF2-40B4-BE49-F238E27FC236}">
                <a16:creationId xmlns:a16="http://schemas.microsoft.com/office/drawing/2014/main" id="{CAB83ABE-DAE6-AAE5-BDB7-118602792DA8}"/>
              </a:ext>
            </a:extLst>
          </p:cNvPr>
          <p:cNvGrpSpPr/>
          <p:nvPr/>
        </p:nvGrpSpPr>
        <p:grpSpPr>
          <a:xfrm>
            <a:off x="3746851" y="5479525"/>
            <a:ext cx="4701242" cy="741628"/>
            <a:chOff x="2222851" y="5552262"/>
            <a:chExt cx="4701242" cy="741628"/>
          </a:xfrm>
        </p:grpSpPr>
        <p:sp>
          <p:nvSpPr>
            <p:cNvPr id="19" name="Rectangle 18">
              <a:extLst>
                <a:ext uri="{FF2B5EF4-FFF2-40B4-BE49-F238E27FC236}">
                  <a16:creationId xmlns:a16="http://schemas.microsoft.com/office/drawing/2014/main" id="{EB65DF66-2D9E-2E5D-3A67-E53475908B84}"/>
                </a:ext>
              </a:extLst>
            </p:cNvPr>
            <p:cNvSpPr/>
            <p:nvPr/>
          </p:nvSpPr>
          <p:spPr>
            <a:xfrm>
              <a:off x="2222851" y="5552262"/>
              <a:ext cx="4701242" cy="741628"/>
            </a:xfrm>
            <a:prstGeom prst="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
                  <a:srgbClr val="000000"/>
                </a:buClr>
              </a:pPr>
              <a:endParaRPr lang="en-US" sz="1400" kern="0">
                <a:solidFill>
                  <a:srgbClr val="FFFFFF"/>
                </a:solidFill>
                <a:latin typeface="Arial"/>
                <a:sym typeface="Arial"/>
              </a:endParaRPr>
            </a:p>
          </p:txBody>
        </p:sp>
        <p:cxnSp>
          <p:nvCxnSpPr>
            <p:cNvPr id="21" name="Straight Arrow Connector 20">
              <a:extLst>
                <a:ext uri="{FF2B5EF4-FFF2-40B4-BE49-F238E27FC236}">
                  <a16:creationId xmlns:a16="http://schemas.microsoft.com/office/drawing/2014/main" id="{2BE9E6F6-B53A-4673-D7E4-BEBAA8F0815C}"/>
                </a:ext>
              </a:extLst>
            </p:cNvPr>
            <p:cNvCxnSpPr>
              <a:cxnSpLocks/>
            </p:cNvCxnSpPr>
            <p:nvPr/>
          </p:nvCxnSpPr>
          <p:spPr>
            <a:xfrm>
              <a:off x="5310547" y="5933466"/>
              <a:ext cx="704029" cy="0"/>
            </a:xfrm>
            <a:prstGeom prst="straightConnector1">
              <a:avLst/>
            </a:prstGeom>
            <a:ln w="7620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B426C6FB-5A35-8E68-2E6E-8E6ED81C296B}"/>
                </a:ext>
              </a:extLst>
            </p:cNvPr>
            <p:cNvSpPr txBox="1"/>
            <p:nvPr/>
          </p:nvSpPr>
          <p:spPr>
            <a:xfrm>
              <a:off x="2244406" y="5693460"/>
              <a:ext cx="3231888" cy="446276"/>
            </a:xfrm>
            <a:prstGeom prst="rect">
              <a:avLst/>
            </a:prstGeom>
            <a:noFill/>
          </p:spPr>
          <p:txBody>
            <a:bodyPr wrap="square" rtlCol="0">
              <a:spAutoFit/>
            </a:bodyPr>
            <a:lstStyle/>
            <a:p>
              <a:pPr defTabSz="914400">
                <a:buClr>
                  <a:srgbClr val="000000"/>
                </a:buClr>
              </a:pPr>
              <a:r>
                <a:rPr lang="en-US" sz="2300" b="1" kern="0" dirty="0">
                  <a:solidFill>
                    <a:srgbClr val="000000"/>
                  </a:solidFill>
                  <a:latin typeface="Twinkl" pitchFamily="2" charset="77"/>
                  <a:cs typeface="Arial"/>
                  <a:sym typeface="Arial"/>
                </a:rPr>
                <a:t>The correct answer is</a:t>
              </a:r>
            </a:p>
          </p:txBody>
        </p:sp>
      </p:grpSp>
      <p:sp>
        <p:nvSpPr>
          <p:cNvPr id="20" name="Google Shape;82;p4">
            <a:extLst>
              <a:ext uri="{FF2B5EF4-FFF2-40B4-BE49-F238E27FC236}">
                <a16:creationId xmlns:a16="http://schemas.microsoft.com/office/drawing/2014/main" id="{8614D1C0-2B79-2344-BCE0-CB057FD3E74B}"/>
              </a:ext>
            </a:extLst>
          </p:cNvPr>
          <p:cNvSpPr/>
          <p:nvPr/>
        </p:nvSpPr>
        <p:spPr>
          <a:xfrm>
            <a:off x="1969574" y="718252"/>
            <a:ext cx="2923702" cy="324498"/>
          </a:xfrm>
          <a:prstGeom prst="rect">
            <a:avLst/>
          </a:prstGeom>
          <a:solidFill>
            <a:srgbClr val="072F54"/>
          </a:solidFill>
          <a:ln>
            <a:noFill/>
          </a:ln>
        </p:spPr>
        <p:txBody>
          <a:bodyPr spcFirstLastPara="1" wrap="square" lIns="180000" tIns="36000" rIns="180000" bIns="72000" anchor="ctr" anchorCtr="0">
            <a:spAutoFit/>
          </a:bodyPr>
          <a:lstStyle/>
          <a:p>
            <a:pPr defTabSz="914400">
              <a:buClr>
                <a:srgbClr val="000000"/>
              </a:buClr>
              <a:buSzPts val="1600"/>
            </a:pPr>
            <a:r>
              <a:rPr lang="en-GB" sz="1400" b="1" kern="0" dirty="0">
                <a:solidFill>
                  <a:srgbClr val="FFFFFF"/>
                </a:solidFill>
                <a:latin typeface="Twinkl" pitchFamily="2" charset="77"/>
                <a:cs typeface="Arial"/>
                <a:sym typeface="Arial"/>
              </a:rPr>
              <a:t>Number Line to 1000</a:t>
            </a:r>
            <a:endParaRPr sz="1400" b="1" kern="0" dirty="0">
              <a:solidFill>
                <a:srgbClr val="FFFFFF"/>
              </a:solidFill>
              <a:latin typeface="Twinkl" pitchFamily="2" charset="77"/>
              <a:cs typeface="Arial"/>
              <a:sym typeface="Arial"/>
            </a:endParaRPr>
          </a:p>
        </p:txBody>
      </p:sp>
      <p:sp>
        <p:nvSpPr>
          <p:cNvPr id="22" name="Google Shape;83;p4">
            <a:extLst>
              <a:ext uri="{FF2B5EF4-FFF2-40B4-BE49-F238E27FC236}">
                <a16:creationId xmlns:a16="http://schemas.microsoft.com/office/drawing/2014/main" id="{C67BFB1F-C165-6A13-9762-15B1194358A9}"/>
              </a:ext>
            </a:extLst>
          </p:cNvPr>
          <p:cNvSpPr/>
          <p:nvPr/>
        </p:nvSpPr>
        <p:spPr>
          <a:xfrm>
            <a:off x="4122100" y="718252"/>
            <a:ext cx="1098268" cy="324498"/>
          </a:xfrm>
          <a:prstGeom prst="rect">
            <a:avLst/>
          </a:prstGeom>
          <a:solidFill>
            <a:srgbClr val="4EB2E5"/>
          </a:solidFill>
          <a:ln>
            <a:noFill/>
          </a:ln>
        </p:spPr>
        <p:txBody>
          <a:bodyPr spcFirstLastPara="1" wrap="square" lIns="180000" tIns="36000" rIns="180000" bIns="72000" anchor="ctr" anchorCtr="0">
            <a:spAutoFit/>
          </a:bodyPr>
          <a:lstStyle/>
          <a:p>
            <a:pPr algn="ctr" defTabSz="914400">
              <a:buClr>
                <a:srgbClr val="000000"/>
              </a:buClr>
              <a:buSzPts val="1600"/>
            </a:pPr>
            <a:r>
              <a:rPr lang="en-GB" sz="1400" b="1" kern="0" dirty="0">
                <a:solidFill>
                  <a:srgbClr val="FFFFFF"/>
                </a:solidFill>
                <a:latin typeface="Twinkl" pitchFamily="2" charset="77"/>
                <a:cs typeface="Arial"/>
                <a:sym typeface="Arial"/>
              </a:rPr>
              <a:t>Deepest</a:t>
            </a:r>
            <a:endParaRPr sz="1400" b="1" kern="0" dirty="0">
              <a:solidFill>
                <a:srgbClr val="FFFFFF"/>
              </a:solidFill>
              <a:latin typeface="Twinkl" pitchFamily="2" charset="77"/>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6" presetClass="emph" presetSubtype="0" fill="hold" nodeType="afterEffect">
                                  <p:stCondLst>
                                    <p:cond delay="500"/>
                                  </p:stCondLst>
                                  <p:childTnLst>
                                    <p:animEffect transition="out" filter="fade">
                                      <p:cBhvr>
                                        <p:cTn id="15" dur="500" tmFilter="0, 0; .2, .5; .8, .5; 1, 0"/>
                                        <p:tgtEl>
                                          <p:spTgt spid="24"/>
                                        </p:tgtEl>
                                      </p:cBhvr>
                                    </p:animEffect>
                                    <p:animScale>
                                      <p:cBhvr>
                                        <p:cTn id="16" dur="250" autoRev="1" fill="hold"/>
                                        <p:tgtEl>
                                          <p:spTgt spid="24"/>
                                        </p:tgtEl>
                                      </p:cBhvr>
                                      <p:by x="105000" y="105000"/>
                                    </p:animScale>
                                  </p:childTnLst>
                                </p:cTn>
                              </p:par>
                            </p:childTnLst>
                          </p:cTn>
                        </p:par>
                        <p:par>
                          <p:cTn id="17" fill="hold">
                            <p:stCondLst>
                              <p:cond delay="1500"/>
                            </p:stCondLst>
                            <p:childTnLst>
                              <p:par>
                                <p:cTn id="18" presetID="26" presetClass="emph" presetSubtype="0" fill="hold" nodeType="afterEffect">
                                  <p:stCondLst>
                                    <p:cond delay="0"/>
                                  </p:stCondLst>
                                  <p:childTnLst>
                                    <p:animEffect transition="out" filter="fade">
                                      <p:cBhvr>
                                        <p:cTn id="19" dur="500" tmFilter="0, 0; .2, .5; .8, .5; 1, 0"/>
                                        <p:tgtEl>
                                          <p:spTgt spid="24"/>
                                        </p:tgtEl>
                                      </p:cBhvr>
                                    </p:animEffect>
                                    <p:animScale>
                                      <p:cBhvr>
                                        <p:cTn id="20" dur="250" autoRev="1" fill="hold"/>
                                        <p:tgtEl>
                                          <p:spTgt spid="24"/>
                                        </p:tgtEl>
                                      </p:cBhvr>
                                      <p:by x="105000" y="105000"/>
                                    </p:animScale>
                                  </p:childTnLst>
                                </p:cTn>
                              </p:par>
                            </p:childTnLst>
                          </p:cTn>
                        </p:par>
                        <p:par>
                          <p:cTn id="21" fill="hold">
                            <p:stCondLst>
                              <p:cond delay="2000"/>
                            </p:stCondLst>
                            <p:childTnLst>
                              <p:par>
                                <p:cTn id="22" presetID="26" presetClass="emph" presetSubtype="0" fill="hold" nodeType="afterEffect">
                                  <p:stCondLst>
                                    <p:cond delay="0"/>
                                  </p:stCondLst>
                                  <p:childTnLst>
                                    <p:animEffect transition="out" filter="fade">
                                      <p:cBhvr>
                                        <p:cTn id="23" dur="500" tmFilter="0, 0; .2, .5; .8, .5; 1, 0"/>
                                        <p:tgtEl>
                                          <p:spTgt spid="24"/>
                                        </p:tgtEl>
                                      </p:cBhvr>
                                    </p:animEffect>
                                    <p:animScale>
                                      <p:cBhvr>
                                        <p:cTn id="24" dur="250" autoRev="1" fill="hold"/>
                                        <p:tgtEl>
                                          <p:spTgt spid="24"/>
                                        </p:tgtEl>
                                      </p:cBhvr>
                                      <p:by x="105000" y="105000"/>
                                    </p:animScale>
                                  </p:childTnLst>
                                </p:cTn>
                              </p:par>
                            </p:childTnLst>
                          </p:cTn>
                        </p:par>
                        <p:par>
                          <p:cTn id="25" fill="hold">
                            <p:stCondLst>
                              <p:cond delay="2500"/>
                            </p:stCondLst>
                            <p:childTnLst>
                              <p:par>
                                <p:cTn id="26" presetID="26" presetClass="emph" presetSubtype="0" fill="hold" nodeType="afterEffect">
                                  <p:stCondLst>
                                    <p:cond delay="0"/>
                                  </p:stCondLst>
                                  <p:childTnLst>
                                    <p:animEffect transition="out" filter="fade">
                                      <p:cBhvr>
                                        <p:cTn id="27" dur="500" tmFilter="0, 0; .2, .5; .8, .5; 1, 0"/>
                                        <p:tgtEl>
                                          <p:spTgt spid="24"/>
                                        </p:tgtEl>
                                      </p:cBhvr>
                                    </p:animEffect>
                                    <p:animScale>
                                      <p:cBhvr>
                                        <p:cTn id="28" dur="250" autoRev="1" fill="hold"/>
                                        <p:tgtEl>
                                          <p:spTgt spid="2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07402-4EBB-4DDF-ACD5-F6733BF780CB}"/>
              </a:ext>
            </a:extLst>
          </p:cNvPr>
          <p:cNvSpPr>
            <a:spLocks noGrp="1"/>
          </p:cNvSpPr>
          <p:nvPr>
            <p:ph type="title"/>
          </p:nvPr>
        </p:nvSpPr>
        <p:spPr>
          <a:xfrm>
            <a:off x="1066800" y="642594"/>
            <a:ext cx="10058400" cy="947745"/>
          </a:xfrm>
        </p:spPr>
        <p:txBody>
          <a:bodyPr/>
          <a:lstStyle/>
          <a:p>
            <a:r>
              <a:rPr lang="en-GB" dirty="0">
                <a:latin typeface="NTPreCursivefk" panose="03000400000000000000" pitchFamily="66" charset="0"/>
              </a:rPr>
              <a:t>Our Learning</a:t>
            </a:r>
          </a:p>
        </p:txBody>
      </p:sp>
      <p:sp>
        <p:nvSpPr>
          <p:cNvPr id="3" name="Content Placeholder 2">
            <a:extLst>
              <a:ext uri="{FF2B5EF4-FFF2-40B4-BE49-F238E27FC236}">
                <a16:creationId xmlns:a16="http://schemas.microsoft.com/office/drawing/2014/main" id="{E6715911-3CE5-4E5D-A59F-1F07F5C3864F}"/>
              </a:ext>
            </a:extLst>
          </p:cNvPr>
          <p:cNvSpPr>
            <a:spLocks noGrp="1"/>
          </p:cNvSpPr>
          <p:nvPr>
            <p:ph idx="1"/>
          </p:nvPr>
        </p:nvSpPr>
        <p:spPr/>
        <p:txBody>
          <a:bodyPr/>
          <a:lstStyle/>
          <a:p>
            <a:endParaRPr lang="en-GB" dirty="0"/>
          </a:p>
        </p:txBody>
      </p:sp>
      <p:pic>
        <p:nvPicPr>
          <p:cNvPr id="4" name="Picture 3">
            <a:extLst>
              <a:ext uri="{FF2B5EF4-FFF2-40B4-BE49-F238E27FC236}">
                <a16:creationId xmlns:a16="http://schemas.microsoft.com/office/drawing/2014/main" id="{58CCD459-BAB9-4B66-A939-4801738A474E}"/>
              </a:ext>
            </a:extLst>
          </p:cNvPr>
          <p:cNvPicPr>
            <a:picLocks noChangeAspect="1"/>
          </p:cNvPicPr>
          <p:nvPr/>
        </p:nvPicPr>
        <p:blipFill>
          <a:blip r:embed="rId2"/>
          <a:stretch>
            <a:fillRect/>
          </a:stretch>
        </p:blipFill>
        <p:spPr>
          <a:xfrm>
            <a:off x="296396" y="1472004"/>
            <a:ext cx="5326268" cy="4248875"/>
          </a:xfrm>
          <a:prstGeom prst="rect">
            <a:avLst/>
          </a:prstGeom>
        </p:spPr>
      </p:pic>
      <p:pic>
        <p:nvPicPr>
          <p:cNvPr id="5" name="Picture 4">
            <a:extLst>
              <a:ext uri="{FF2B5EF4-FFF2-40B4-BE49-F238E27FC236}">
                <a16:creationId xmlns:a16="http://schemas.microsoft.com/office/drawing/2014/main" id="{BBC35393-8D24-45E5-AEB7-1826237B4C33}"/>
              </a:ext>
            </a:extLst>
          </p:cNvPr>
          <p:cNvPicPr>
            <a:picLocks noChangeAspect="1"/>
          </p:cNvPicPr>
          <p:nvPr/>
        </p:nvPicPr>
        <p:blipFill>
          <a:blip r:embed="rId3"/>
          <a:stretch>
            <a:fillRect/>
          </a:stretch>
        </p:blipFill>
        <p:spPr>
          <a:xfrm>
            <a:off x="5709845" y="169545"/>
            <a:ext cx="5783395" cy="3354369"/>
          </a:xfrm>
          <a:prstGeom prst="rect">
            <a:avLst/>
          </a:prstGeom>
        </p:spPr>
      </p:pic>
      <p:pic>
        <p:nvPicPr>
          <p:cNvPr id="6" name="Picture 5">
            <a:extLst>
              <a:ext uri="{FF2B5EF4-FFF2-40B4-BE49-F238E27FC236}">
                <a16:creationId xmlns:a16="http://schemas.microsoft.com/office/drawing/2014/main" id="{D25F1812-2DB5-460B-B43C-9201EAA6806B}"/>
              </a:ext>
            </a:extLst>
          </p:cNvPr>
          <p:cNvPicPr>
            <a:picLocks noChangeAspect="1"/>
          </p:cNvPicPr>
          <p:nvPr/>
        </p:nvPicPr>
        <p:blipFill>
          <a:blip r:embed="rId4"/>
          <a:stretch>
            <a:fillRect/>
          </a:stretch>
        </p:blipFill>
        <p:spPr>
          <a:xfrm>
            <a:off x="5709845" y="3523914"/>
            <a:ext cx="5774254" cy="3059370"/>
          </a:xfrm>
          <a:prstGeom prst="rect">
            <a:avLst/>
          </a:prstGeom>
        </p:spPr>
      </p:pic>
    </p:spTree>
    <p:extLst>
      <p:ext uri="{BB962C8B-B14F-4D97-AF65-F5344CB8AC3E}">
        <p14:creationId xmlns:p14="http://schemas.microsoft.com/office/powerpoint/2010/main" val="2677199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07402-4EBB-4DDF-ACD5-F6733BF780CB}"/>
              </a:ext>
            </a:extLst>
          </p:cNvPr>
          <p:cNvSpPr>
            <a:spLocks noGrp="1"/>
          </p:cNvSpPr>
          <p:nvPr>
            <p:ph type="title"/>
          </p:nvPr>
        </p:nvSpPr>
        <p:spPr/>
        <p:txBody>
          <a:bodyPr/>
          <a:lstStyle/>
          <a:p>
            <a:r>
              <a:rPr lang="en-GB" dirty="0">
                <a:latin typeface="NTPreCursivefk" panose="03000400000000000000" pitchFamily="66" charset="0"/>
              </a:rPr>
              <a:t>Uniform &amp; PE kit</a:t>
            </a:r>
          </a:p>
        </p:txBody>
      </p:sp>
      <p:sp>
        <p:nvSpPr>
          <p:cNvPr id="3" name="Content Placeholder 2">
            <a:extLst>
              <a:ext uri="{FF2B5EF4-FFF2-40B4-BE49-F238E27FC236}">
                <a16:creationId xmlns:a16="http://schemas.microsoft.com/office/drawing/2014/main" id="{E6715911-3CE5-4E5D-A59F-1F07F5C3864F}"/>
              </a:ext>
            </a:extLst>
          </p:cNvPr>
          <p:cNvSpPr>
            <a:spLocks noGrp="1"/>
          </p:cNvSpPr>
          <p:nvPr>
            <p:ph idx="1"/>
          </p:nvPr>
        </p:nvSpPr>
        <p:spPr/>
        <p:txBody>
          <a:bodyPr>
            <a:normAutofit fontScale="92500" lnSpcReduction="10000"/>
          </a:bodyPr>
          <a:lstStyle/>
          <a:p>
            <a:pPr algn="just"/>
            <a:r>
              <a:rPr lang="en-GB" sz="2400" u="sng" dirty="0">
                <a:latin typeface="NTPreCursivefk" panose="03000400000000000000" pitchFamily="66" charset="0"/>
              </a:rPr>
              <a:t>PE </a:t>
            </a:r>
            <a:endParaRPr lang="en-GB" sz="2400" dirty="0">
              <a:latin typeface="NTPreCursivefk" panose="03000400000000000000" pitchFamily="66" charset="0"/>
            </a:endParaRPr>
          </a:p>
          <a:p>
            <a:pPr algn="just"/>
            <a:r>
              <a:rPr lang="en-GB" sz="2400" dirty="0">
                <a:latin typeface="NTPreCursivefk" panose="03000400000000000000" pitchFamily="66" charset="0"/>
              </a:rPr>
              <a:t>Our PE lessons will usually take place on Mondays and Fridays; please send PE kits in to school with your child on a Monday, and these will be sent home on Fridays.  PE kit should consist of: tracksuit bottoms, trainers and a change of top (preferably a school t-shirt in house colours or plain white t-shirt), as well as a sweatshirt for the outdoors.</a:t>
            </a:r>
          </a:p>
          <a:p>
            <a:pPr algn="just"/>
            <a:r>
              <a:rPr lang="en-GB" sz="2400" u="sng" dirty="0">
                <a:latin typeface="NTPreCursivefk" panose="03000400000000000000" pitchFamily="66" charset="0"/>
              </a:rPr>
              <a:t>Uniform</a:t>
            </a:r>
            <a:endParaRPr lang="en-GB" sz="2400" dirty="0">
              <a:latin typeface="NTPreCursivefk" panose="03000400000000000000" pitchFamily="66" charset="0"/>
            </a:endParaRPr>
          </a:p>
          <a:p>
            <a:pPr algn="just"/>
            <a:r>
              <a:rPr lang="en-GB" sz="2400" dirty="0">
                <a:latin typeface="NTPreCursivefk" panose="03000400000000000000" pitchFamily="66" charset="0"/>
              </a:rPr>
              <a:t>Children should all come to school wearing: black or grey trousers/shorts/skirt/pinafore; a white polo shirt; a blue cardigan/sweatshirt; and plain black shoes.  We have thought carefully about how to keep our uniform costs manageable for families, but if there are any difficulties with providing uniform, please do let us know as we can support with this.</a:t>
            </a:r>
          </a:p>
          <a:p>
            <a:pPr algn="just"/>
            <a:r>
              <a:rPr lang="en-GB" sz="2400" dirty="0">
                <a:latin typeface="NTPreCursivefk" panose="03000400000000000000" pitchFamily="66" charset="0"/>
              </a:rPr>
              <a:t>Free uniform is available from our Upcycling Hub – check the newsletter for further details.</a:t>
            </a:r>
          </a:p>
          <a:p>
            <a:endParaRPr lang="en-GB" dirty="0"/>
          </a:p>
        </p:txBody>
      </p:sp>
    </p:spTree>
    <p:extLst>
      <p:ext uri="{BB962C8B-B14F-4D97-AF65-F5344CB8AC3E}">
        <p14:creationId xmlns:p14="http://schemas.microsoft.com/office/powerpoint/2010/main" val="2288366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07402-4EBB-4DDF-ACD5-F6733BF780CB}"/>
              </a:ext>
            </a:extLst>
          </p:cNvPr>
          <p:cNvSpPr>
            <a:spLocks noGrp="1"/>
          </p:cNvSpPr>
          <p:nvPr>
            <p:ph type="title"/>
          </p:nvPr>
        </p:nvSpPr>
        <p:spPr>
          <a:xfrm>
            <a:off x="1066800" y="642594"/>
            <a:ext cx="10058400" cy="938780"/>
          </a:xfrm>
        </p:spPr>
        <p:txBody>
          <a:bodyPr/>
          <a:lstStyle/>
          <a:p>
            <a:r>
              <a:rPr lang="en-GB" dirty="0">
                <a:latin typeface="NTPreCursivefk" panose="03000400000000000000" pitchFamily="66" charset="0"/>
              </a:rPr>
              <a:t>Attendance &amp; Lateness</a:t>
            </a:r>
          </a:p>
        </p:txBody>
      </p:sp>
      <p:sp>
        <p:nvSpPr>
          <p:cNvPr id="3" name="Content Placeholder 2">
            <a:extLst>
              <a:ext uri="{FF2B5EF4-FFF2-40B4-BE49-F238E27FC236}">
                <a16:creationId xmlns:a16="http://schemas.microsoft.com/office/drawing/2014/main" id="{E6715911-3CE5-4E5D-A59F-1F07F5C3864F}"/>
              </a:ext>
            </a:extLst>
          </p:cNvPr>
          <p:cNvSpPr>
            <a:spLocks noGrp="1"/>
          </p:cNvSpPr>
          <p:nvPr>
            <p:ph idx="1"/>
          </p:nvPr>
        </p:nvSpPr>
        <p:spPr>
          <a:xfrm>
            <a:off x="720762" y="1581374"/>
            <a:ext cx="10929770" cy="4453666"/>
          </a:xfrm>
        </p:spPr>
        <p:txBody>
          <a:bodyPr>
            <a:normAutofit/>
          </a:bodyPr>
          <a:lstStyle/>
          <a:p>
            <a:r>
              <a:rPr lang="en-GB" sz="2400" dirty="0">
                <a:latin typeface="NTPreCursivefk" panose="03000400000000000000" pitchFamily="66" charset="0"/>
              </a:rPr>
              <a:t>Every single day a child is absent = one day of learning lost</a:t>
            </a:r>
          </a:p>
          <a:p>
            <a:r>
              <a:rPr lang="en-GB" sz="2400" dirty="0">
                <a:latin typeface="NTPreCursivefk" panose="03000400000000000000" pitchFamily="66" charset="0"/>
              </a:rPr>
              <a:t>Being at school on time (Early Bird starts at 8.40am) allows your child to feel settled and prepared for their day.</a:t>
            </a:r>
          </a:p>
        </p:txBody>
      </p:sp>
      <p:pic>
        <p:nvPicPr>
          <p:cNvPr id="4" name="Picture 3">
            <a:extLst>
              <a:ext uri="{FF2B5EF4-FFF2-40B4-BE49-F238E27FC236}">
                <a16:creationId xmlns:a16="http://schemas.microsoft.com/office/drawing/2014/main" id="{E76455AC-1E34-466E-9C4B-5563DB05BC17}"/>
              </a:ext>
            </a:extLst>
          </p:cNvPr>
          <p:cNvPicPr>
            <a:picLocks noChangeAspect="1"/>
          </p:cNvPicPr>
          <p:nvPr/>
        </p:nvPicPr>
        <p:blipFill>
          <a:blip r:embed="rId2"/>
          <a:stretch>
            <a:fillRect/>
          </a:stretch>
        </p:blipFill>
        <p:spPr>
          <a:xfrm>
            <a:off x="2888429" y="2667405"/>
            <a:ext cx="5738159" cy="3765667"/>
          </a:xfrm>
          <a:prstGeom prst="rect">
            <a:avLst/>
          </a:prstGeom>
        </p:spPr>
      </p:pic>
    </p:spTree>
    <p:extLst>
      <p:ext uri="{BB962C8B-B14F-4D97-AF65-F5344CB8AC3E}">
        <p14:creationId xmlns:p14="http://schemas.microsoft.com/office/powerpoint/2010/main" val="3926134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07402-4EBB-4DDF-ACD5-F6733BF780CB}"/>
              </a:ext>
            </a:extLst>
          </p:cNvPr>
          <p:cNvSpPr>
            <a:spLocks noGrp="1"/>
          </p:cNvSpPr>
          <p:nvPr>
            <p:ph type="title"/>
          </p:nvPr>
        </p:nvSpPr>
        <p:spPr>
          <a:xfrm>
            <a:off x="1066800" y="642594"/>
            <a:ext cx="10058400" cy="841961"/>
          </a:xfrm>
        </p:spPr>
        <p:txBody>
          <a:bodyPr/>
          <a:lstStyle/>
          <a:p>
            <a:r>
              <a:rPr lang="en-GB" dirty="0">
                <a:latin typeface="NTPreCursivefk" panose="03000400000000000000" pitchFamily="66" charset="0"/>
              </a:rPr>
              <a:t>Visits, Trips &amp; Outdoor Education</a:t>
            </a:r>
          </a:p>
        </p:txBody>
      </p:sp>
      <p:sp>
        <p:nvSpPr>
          <p:cNvPr id="3" name="Content Placeholder 2">
            <a:extLst>
              <a:ext uri="{FF2B5EF4-FFF2-40B4-BE49-F238E27FC236}">
                <a16:creationId xmlns:a16="http://schemas.microsoft.com/office/drawing/2014/main" id="{E6715911-3CE5-4E5D-A59F-1F07F5C3864F}"/>
              </a:ext>
            </a:extLst>
          </p:cNvPr>
          <p:cNvSpPr>
            <a:spLocks noGrp="1"/>
          </p:cNvSpPr>
          <p:nvPr>
            <p:ph idx="1"/>
          </p:nvPr>
        </p:nvSpPr>
        <p:spPr>
          <a:xfrm>
            <a:off x="559398" y="1484555"/>
            <a:ext cx="11026588" cy="4550485"/>
          </a:xfrm>
        </p:spPr>
        <p:txBody>
          <a:bodyPr>
            <a:normAutofit fontScale="92500" lnSpcReduction="10000"/>
          </a:bodyPr>
          <a:lstStyle/>
          <a:p>
            <a:r>
              <a:rPr lang="en-GB" sz="2400" dirty="0">
                <a:latin typeface="NTPreCursivefk" panose="03000400000000000000" pitchFamily="66" charset="0"/>
              </a:rPr>
              <a:t>We have lots of exciting trips and visitors planned for this year, including:</a:t>
            </a:r>
          </a:p>
          <a:p>
            <a:r>
              <a:rPr lang="en-GB" sz="2400" dirty="0" err="1">
                <a:latin typeface="NTPreCursivefk" panose="03000400000000000000" pitchFamily="66" charset="0"/>
              </a:rPr>
              <a:t>Arbeia</a:t>
            </a:r>
            <a:r>
              <a:rPr lang="en-GB" sz="2400" dirty="0">
                <a:latin typeface="NTPreCursivefk" panose="03000400000000000000" pitchFamily="66" charset="0"/>
              </a:rPr>
              <a:t> Roman Fort (Autumn term)</a:t>
            </a:r>
          </a:p>
          <a:p>
            <a:r>
              <a:rPr lang="en-GB" sz="2400" dirty="0">
                <a:latin typeface="NTPreCursivefk" panose="03000400000000000000" pitchFamily="66" charset="0"/>
              </a:rPr>
              <a:t>Drama performance (Autumn term)</a:t>
            </a:r>
          </a:p>
          <a:p>
            <a:r>
              <a:rPr lang="en-GB" sz="2400" dirty="0">
                <a:latin typeface="NTPreCursivefk" panose="03000400000000000000" pitchFamily="66" charset="0"/>
              </a:rPr>
              <a:t>Synagogue (Spring term)</a:t>
            </a:r>
          </a:p>
          <a:p>
            <a:r>
              <a:rPr lang="en-GB" sz="2400" dirty="0">
                <a:latin typeface="NTPreCursivefk" panose="03000400000000000000" pitchFamily="66" charset="0"/>
              </a:rPr>
              <a:t>Outdoor Education (Spring Term)</a:t>
            </a:r>
          </a:p>
          <a:p>
            <a:r>
              <a:rPr lang="en-GB" sz="2400" dirty="0">
                <a:latin typeface="NTPreCursivefk" panose="03000400000000000000" pitchFamily="66" charset="0"/>
              </a:rPr>
              <a:t>Swimming (Summer term)</a:t>
            </a:r>
          </a:p>
          <a:p>
            <a:r>
              <a:rPr lang="en-GB" sz="2400" dirty="0">
                <a:latin typeface="NTPreCursivefk" panose="03000400000000000000" pitchFamily="66" charset="0"/>
              </a:rPr>
              <a:t>Tynemouth Aquarium (Summer term)</a:t>
            </a:r>
          </a:p>
          <a:p>
            <a:r>
              <a:rPr lang="en-GB" sz="2400" dirty="0" err="1">
                <a:latin typeface="NTPreCursivefk" panose="03000400000000000000" pitchFamily="66" charset="0"/>
              </a:rPr>
              <a:t>Weardale</a:t>
            </a:r>
            <a:r>
              <a:rPr lang="en-GB" sz="2400" dirty="0">
                <a:latin typeface="NTPreCursivefk" panose="03000400000000000000" pitchFamily="66" charset="0"/>
              </a:rPr>
              <a:t> Residential (Summer term)</a:t>
            </a:r>
          </a:p>
          <a:p>
            <a:pPr marL="0" indent="0">
              <a:buNone/>
            </a:pPr>
            <a:r>
              <a:rPr lang="en-GB" sz="2400" dirty="0">
                <a:latin typeface="NTPreCursivefk" panose="03000400000000000000" pitchFamily="66" charset="0"/>
              </a:rPr>
              <a:t>We will always give you plenty of notice, especially in terms of cost/equipment, to help you plan ahead.</a:t>
            </a:r>
          </a:p>
          <a:p>
            <a:pPr marL="0" indent="0">
              <a:buNone/>
            </a:pPr>
            <a:r>
              <a:rPr lang="en-GB" sz="2400" dirty="0">
                <a:latin typeface="NTPreCursivefk" panose="03000400000000000000" pitchFamily="66" charset="0"/>
              </a:rPr>
              <a:t>In addition, we will be using the local area as much as possible (such as reflection visits to St. Andrew’s Church, Spennymoor Town Library, Jubilee Park) to extend and enrich your child’s learning.</a:t>
            </a:r>
          </a:p>
        </p:txBody>
      </p:sp>
    </p:spTree>
    <p:extLst>
      <p:ext uri="{BB962C8B-B14F-4D97-AF65-F5344CB8AC3E}">
        <p14:creationId xmlns:p14="http://schemas.microsoft.com/office/powerpoint/2010/main" val="1618154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07402-4EBB-4DDF-ACD5-F6733BF780CB}"/>
              </a:ext>
            </a:extLst>
          </p:cNvPr>
          <p:cNvSpPr>
            <a:spLocks noGrp="1"/>
          </p:cNvSpPr>
          <p:nvPr>
            <p:ph type="title"/>
          </p:nvPr>
        </p:nvSpPr>
        <p:spPr/>
        <p:txBody>
          <a:bodyPr/>
          <a:lstStyle/>
          <a:p>
            <a:r>
              <a:rPr lang="en-GB" dirty="0">
                <a:latin typeface="NTPreCursivefk" panose="03000400000000000000" pitchFamily="66" charset="0"/>
              </a:rPr>
              <a:t>Home Learning</a:t>
            </a:r>
          </a:p>
        </p:txBody>
      </p:sp>
      <p:sp>
        <p:nvSpPr>
          <p:cNvPr id="3" name="Content Placeholder 2">
            <a:extLst>
              <a:ext uri="{FF2B5EF4-FFF2-40B4-BE49-F238E27FC236}">
                <a16:creationId xmlns:a16="http://schemas.microsoft.com/office/drawing/2014/main" id="{E6715911-3CE5-4E5D-A59F-1F07F5C3864F}"/>
              </a:ext>
            </a:extLst>
          </p:cNvPr>
          <p:cNvSpPr>
            <a:spLocks noGrp="1"/>
          </p:cNvSpPr>
          <p:nvPr>
            <p:ph idx="1"/>
          </p:nvPr>
        </p:nvSpPr>
        <p:spPr/>
        <p:txBody>
          <a:bodyPr>
            <a:normAutofit/>
          </a:bodyPr>
          <a:lstStyle/>
          <a:p>
            <a:pPr algn="just"/>
            <a:r>
              <a:rPr lang="en-GB" sz="2800" dirty="0">
                <a:latin typeface="NTPreCursivefk" panose="03000400000000000000" pitchFamily="66" charset="0"/>
              </a:rPr>
              <a:t>Homework will be set through a combination of online platforms and your child’s Home Learning book. This may take different forms, but will always be set on a Monday to be completed by Friday.</a:t>
            </a:r>
          </a:p>
          <a:p>
            <a:pPr algn="just"/>
            <a:r>
              <a:rPr lang="en-GB" sz="2800" dirty="0">
                <a:latin typeface="NTPreCursivefk" panose="03000400000000000000" pitchFamily="66" charset="0"/>
              </a:rPr>
              <a:t>Times tables: children have all been given an individual login for Times Tables </a:t>
            </a:r>
            <a:r>
              <a:rPr lang="en-GB" sz="2800" dirty="0" err="1">
                <a:latin typeface="NTPreCursivefk" panose="03000400000000000000" pitchFamily="66" charset="0"/>
              </a:rPr>
              <a:t>Rockstars</a:t>
            </a:r>
            <a:r>
              <a:rPr lang="en-GB" sz="2800" dirty="0">
                <a:latin typeface="NTPreCursivefk" panose="03000400000000000000" pitchFamily="66" charset="0"/>
              </a:rPr>
              <a:t>.  Please encourage your child to use this regularly, as well as completing focused Maths tasks when set.</a:t>
            </a:r>
          </a:p>
          <a:p>
            <a:pPr algn="just"/>
            <a:r>
              <a:rPr lang="en-GB" sz="2800" dirty="0">
                <a:latin typeface="NTPreCursivefk" panose="03000400000000000000" pitchFamily="66" charset="0"/>
              </a:rPr>
              <a:t>Other homework tasks and projects may be set over the term linked to our current areas of learning.</a:t>
            </a:r>
          </a:p>
          <a:p>
            <a:endParaRPr lang="en-GB" dirty="0"/>
          </a:p>
        </p:txBody>
      </p:sp>
    </p:spTree>
    <p:extLst>
      <p:ext uri="{BB962C8B-B14F-4D97-AF65-F5344CB8AC3E}">
        <p14:creationId xmlns:p14="http://schemas.microsoft.com/office/powerpoint/2010/main" val="4108486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07402-4EBB-4DDF-ACD5-F6733BF780CB}"/>
              </a:ext>
            </a:extLst>
          </p:cNvPr>
          <p:cNvSpPr>
            <a:spLocks noGrp="1"/>
          </p:cNvSpPr>
          <p:nvPr>
            <p:ph type="title"/>
          </p:nvPr>
        </p:nvSpPr>
        <p:spPr>
          <a:xfrm>
            <a:off x="1066800" y="642594"/>
            <a:ext cx="10058400" cy="820446"/>
          </a:xfrm>
        </p:spPr>
        <p:txBody>
          <a:bodyPr/>
          <a:lstStyle/>
          <a:p>
            <a:r>
              <a:rPr lang="en-GB" dirty="0">
                <a:latin typeface="NTPreCursivefk" panose="03000400000000000000" pitchFamily="66" charset="0"/>
              </a:rPr>
              <a:t>Reading</a:t>
            </a:r>
          </a:p>
        </p:txBody>
      </p:sp>
      <p:sp>
        <p:nvSpPr>
          <p:cNvPr id="3" name="Content Placeholder 2">
            <a:extLst>
              <a:ext uri="{FF2B5EF4-FFF2-40B4-BE49-F238E27FC236}">
                <a16:creationId xmlns:a16="http://schemas.microsoft.com/office/drawing/2014/main" id="{E6715911-3CE5-4E5D-A59F-1F07F5C3864F}"/>
              </a:ext>
            </a:extLst>
          </p:cNvPr>
          <p:cNvSpPr>
            <a:spLocks noGrp="1"/>
          </p:cNvSpPr>
          <p:nvPr>
            <p:ph idx="1"/>
          </p:nvPr>
        </p:nvSpPr>
        <p:spPr>
          <a:xfrm>
            <a:off x="1066800" y="1645920"/>
            <a:ext cx="4204447" cy="4389120"/>
          </a:xfrm>
        </p:spPr>
        <p:txBody>
          <a:bodyPr>
            <a:normAutofit fontScale="92500"/>
          </a:bodyPr>
          <a:lstStyle/>
          <a:p>
            <a:r>
              <a:rPr lang="en-GB" sz="2400" dirty="0">
                <a:latin typeface="NTPreCursivefk" panose="03000400000000000000" pitchFamily="66" charset="0"/>
              </a:rPr>
              <a:t>We are passionate about reading in school, and believe that it is the single most important skill to give your child.  It opens up the whole world to them!</a:t>
            </a:r>
          </a:p>
          <a:p>
            <a:r>
              <a:rPr lang="en-GB" sz="2400" dirty="0">
                <a:latin typeface="NTPreCursivefk" panose="03000400000000000000" pitchFamily="66" charset="0"/>
              </a:rPr>
              <a:t>Please support by hearing your child read at least three times a week, and letting us know if you have any concerns.</a:t>
            </a:r>
          </a:p>
          <a:p>
            <a:r>
              <a:rPr lang="en-GB" sz="2400" dirty="0">
                <a:latin typeface="NTPreCursivefk" panose="03000400000000000000" pitchFamily="66" charset="0"/>
              </a:rPr>
              <a:t>By Year 4, we would expect the majority of children to read fluently, with the focus at home being on vocabulary and comprehension.</a:t>
            </a:r>
          </a:p>
        </p:txBody>
      </p:sp>
      <p:pic>
        <p:nvPicPr>
          <p:cNvPr id="5" name="Picture 4">
            <a:extLst>
              <a:ext uri="{FF2B5EF4-FFF2-40B4-BE49-F238E27FC236}">
                <a16:creationId xmlns:a16="http://schemas.microsoft.com/office/drawing/2014/main" id="{C92C18ED-CD80-4853-998B-B0B089F29D47}"/>
              </a:ext>
            </a:extLst>
          </p:cNvPr>
          <p:cNvPicPr>
            <a:picLocks noChangeAspect="1"/>
          </p:cNvPicPr>
          <p:nvPr/>
        </p:nvPicPr>
        <p:blipFill>
          <a:blip r:embed="rId2"/>
          <a:stretch>
            <a:fillRect/>
          </a:stretch>
        </p:blipFill>
        <p:spPr>
          <a:xfrm>
            <a:off x="5271247" y="1113416"/>
            <a:ext cx="6576386" cy="4631167"/>
          </a:xfrm>
          <a:prstGeom prst="rect">
            <a:avLst/>
          </a:prstGeom>
        </p:spPr>
      </p:pic>
    </p:spTree>
    <p:extLst>
      <p:ext uri="{BB962C8B-B14F-4D97-AF65-F5344CB8AC3E}">
        <p14:creationId xmlns:p14="http://schemas.microsoft.com/office/powerpoint/2010/main" val="3851766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07402-4EBB-4DDF-ACD5-F6733BF780CB}"/>
              </a:ext>
            </a:extLst>
          </p:cNvPr>
          <p:cNvSpPr>
            <a:spLocks noGrp="1"/>
          </p:cNvSpPr>
          <p:nvPr>
            <p:ph type="title"/>
          </p:nvPr>
        </p:nvSpPr>
        <p:spPr/>
        <p:txBody>
          <a:bodyPr/>
          <a:lstStyle/>
          <a:p>
            <a:r>
              <a:rPr lang="en-GB" dirty="0">
                <a:latin typeface="NTPreCursivefk" panose="03000400000000000000" pitchFamily="66" charset="0"/>
              </a:rPr>
              <a:t>Helping At Home</a:t>
            </a:r>
          </a:p>
        </p:txBody>
      </p:sp>
      <p:sp>
        <p:nvSpPr>
          <p:cNvPr id="3" name="Content Placeholder 2">
            <a:extLst>
              <a:ext uri="{FF2B5EF4-FFF2-40B4-BE49-F238E27FC236}">
                <a16:creationId xmlns:a16="http://schemas.microsoft.com/office/drawing/2014/main" id="{E6715911-3CE5-4E5D-A59F-1F07F5C3864F}"/>
              </a:ext>
            </a:extLst>
          </p:cNvPr>
          <p:cNvSpPr>
            <a:spLocks noGrp="1"/>
          </p:cNvSpPr>
          <p:nvPr>
            <p:ph idx="1"/>
          </p:nvPr>
        </p:nvSpPr>
        <p:spPr/>
        <p:txBody>
          <a:bodyPr>
            <a:normAutofit/>
          </a:bodyPr>
          <a:lstStyle/>
          <a:p>
            <a:r>
              <a:rPr lang="en-GB" sz="2800" dirty="0">
                <a:latin typeface="NTPreCursivefk" panose="03000400000000000000" pitchFamily="66" charset="0"/>
              </a:rPr>
              <a:t>Regular reading</a:t>
            </a:r>
          </a:p>
          <a:p>
            <a:r>
              <a:rPr lang="en-GB" sz="2800" dirty="0">
                <a:latin typeface="NTPreCursivefk" panose="03000400000000000000" pitchFamily="66" charset="0"/>
              </a:rPr>
              <a:t>Times tables</a:t>
            </a:r>
          </a:p>
          <a:p>
            <a:r>
              <a:rPr lang="en-GB" sz="2800" dirty="0">
                <a:latin typeface="NTPreCursivefk" panose="03000400000000000000" pitchFamily="66" charset="0"/>
              </a:rPr>
              <a:t>Telling the time</a:t>
            </a:r>
          </a:p>
          <a:p>
            <a:r>
              <a:rPr lang="en-GB" sz="2800" dirty="0">
                <a:latin typeface="NTPreCursivefk" panose="03000400000000000000" pitchFamily="66" charset="0"/>
              </a:rPr>
              <a:t>Cooking &amp; baking</a:t>
            </a:r>
          </a:p>
          <a:p>
            <a:r>
              <a:rPr lang="en-GB" sz="2800" dirty="0">
                <a:latin typeface="NTPreCursivefk" panose="03000400000000000000" pitchFamily="66" charset="0"/>
              </a:rPr>
              <a:t>Get outdoors</a:t>
            </a:r>
          </a:p>
          <a:p>
            <a:r>
              <a:rPr lang="en-GB" sz="2800" dirty="0">
                <a:latin typeface="NTPreCursivefk" panose="03000400000000000000" pitchFamily="66" charset="0"/>
              </a:rPr>
              <a:t>Sleep!</a:t>
            </a:r>
          </a:p>
        </p:txBody>
      </p:sp>
    </p:spTree>
    <p:extLst>
      <p:ext uri="{BB962C8B-B14F-4D97-AF65-F5344CB8AC3E}">
        <p14:creationId xmlns:p14="http://schemas.microsoft.com/office/powerpoint/2010/main" val="1178285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07402-4EBB-4DDF-ACD5-F6733BF780CB}"/>
              </a:ext>
            </a:extLst>
          </p:cNvPr>
          <p:cNvSpPr>
            <a:spLocks noGrp="1"/>
          </p:cNvSpPr>
          <p:nvPr>
            <p:ph type="title"/>
          </p:nvPr>
        </p:nvSpPr>
        <p:spPr>
          <a:xfrm>
            <a:off x="1066800" y="642594"/>
            <a:ext cx="10058400" cy="809688"/>
          </a:xfrm>
        </p:spPr>
        <p:txBody>
          <a:bodyPr/>
          <a:lstStyle/>
          <a:p>
            <a:r>
              <a:rPr lang="en-GB" dirty="0">
                <a:latin typeface="NTPreCursivefk" panose="03000400000000000000" pitchFamily="66" charset="0"/>
              </a:rPr>
              <a:t>Year 4 Multiplication Check</a:t>
            </a:r>
          </a:p>
        </p:txBody>
      </p:sp>
      <p:sp>
        <p:nvSpPr>
          <p:cNvPr id="3" name="Content Placeholder 2">
            <a:extLst>
              <a:ext uri="{FF2B5EF4-FFF2-40B4-BE49-F238E27FC236}">
                <a16:creationId xmlns:a16="http://schemas.microsoft.com/office/drawing/2014/main" id="{E6715911-3CE5-4E5D-A59F-1F07F5C3864F}"/>
              </a:ext>
            </a:extLst>
          </p:cNvPr>
          <p:cNvSpPr>
            <a:spLocks noGrp="1"/>
          </p:cNvSpPr>
          <p:nvPr>
            <p:ph idx="1"/>
          </p:nvPr>
        </p:nvSpPr>
        <p:spPr>
          <a:xfrm>
            <a:off x="1066800" y="1452282"/>
            <a:ext cx="6949439" cy="4582758"/>
          </a:xfrm>
        </p:spPr>
        <p:txBody>
          <a:bodyPr>
            <a:normAutofit lnSpcReduction="10000"/>
          </a:bodyPr>
          <a:lstStyle/>
          <a:p>
            <a:r>
              <a:rPr lang="en-GB" sz="2800" dirty="0">
                <a:latin typeface="NTPreCursivefk" panose="03000400000000000000" pitchFamily="66" charset="0"/>
              </a:rPr>
              <a:t>This takes place in June.</a:t>
            </a:r>
          </a:p>
          <a:p>
            <a:r>
              <a:rPr lang="en-GB" sz="2800" dirty="0">
                <a:latin typeface="NTPreCursivefk" panose="03000400000000000000" pitchFamily="66" charset="0"/>
              </a:rPr>
              <a:t>The children answer a series of multiplication questions, testing them on their recall of facts up to 12x12.</a:t>
            </a:r>
          </a:p>
          <a:p>
            <a:r>
              <a:rPr lang="en-GB" sz="2800" dirty="0">
                <a:latin typeface="NTPreCursivefk" panose="03000400000000000000" pitchFamily="66" charset="0"/>
              </a:rPr>
              <a:t>They only have 6 seconds to answer!</a:t>
            </a:r>
          </a:p>
          <a:p>
            <a:r>
              <a:rPr lang="en-GB" sz="2800" dirty="0">
                <a:latin typeface="NTPreCursivefk" panose="03000400000000000000" pitchFamily="66" charset="0"/>
              </a:rPr>
              <a:t>We will do lots of work on our times tables this year, but please support us at home with lots of regular practice – there are lots of websites to help.</a:t>
            </a:r>
          </a:p>
          <a:p>
            <a:r>
              <a:rPr lang="en-GB" sz="2800" dirty="0">
                <a:latin typeface="NTPreCursivefk" panose="03000400000000000000" pitchFamily="66" charset="0"/>
              </a:rPr>
              <a:t>Your child’s </a:t>
            </a:r>
            <a:r>
              <a:rPr lang="en-GB" sz="2800" dirty="0" err="1">
                <a:latin typeface="NTPreCursivefk" panose="03000400000000000000" pitchFamily="66" charset="0"/>
              </a:rPr>
              <a:t>eSchools</a:t>
            </a:r>
            <a:r>
              <a:rPr lang="en-GB" sz="2800" dirty="0">
                <a:latin typeface="NTPreCursivefk" panose="03000400000000000000" pitchFamily="66" charset="0"/>
              </a:rPr>
              <a:t> classroom has lots of resources to support (Projects &gt; Year 4 Multiplication Check).</a:t>
            </a:r>
          </a:p>
          <a:p>
            <a:endParaRPr lang="en-GB" sz="2800" dirty="0">
              <a:latin typeface="NTPreCursivefk" panose="03000400000000000000" pitchFamily="66" charset="0"/>
            </a:endParaRPr>
          </a:p>
        </p:txBody>
      </p:sp>
      <p:pic>
        <p:nvPicPr>
          <p:cNvPr id="5" name="Picture 4">
            <a:extLst>
              <a:ext uri="{FF2B5EF4-FFF2-40B4-BE49-F238E27FC236}">
                <a16:creationId xmlns:a16="http://schemas.microsoft.com/office/drawing/2014/main" id="{11971FB2-D407-4CA7-B234-73CD7E8061AC}"/>
              </a:ext>
            </a:extLst>
          </p:cNvPr>
          <p:cNvPicPr>
            <a:picLocks noChangeAspect="1"/>
          </p:cNvPicPr>
          <p:nvPr/>
        </p:nvPicPr>
        <p:blipFill>
          <a:blip r:embed="rId2"/>
          <a:stretch>
            <a:fillRect/>
          </a:stretch>
        </p:blipFill>
        <p:spPr>
          <a:xfrm>
            <a:off x="8163584" y="2305609"/>
            <a:ext cx="2814270" cy="4098664"/>
          </a:xfrm>
          <a:prstGeom prst="rect">
            <a:avLst/>
          </a:prstGeom>
        </p:spPr>
      </p:pic>
      <p:pic>
        <p:nvPicPr>
          <p:cNvPr id="4" name="Picture 3">
            <a:extLst>
              <a:ext uri="{FF2B5EF4-FFF2-40B4-BE49-F238E27FC236}">
                <a16:creationId xmlns:a16="http://schemas.microsoft.com/office/drawing/2014/main" id="{6B3B6C48-C84A-47DA-88E8-FBC33F6FCE19}"/>
              </a:ext>
            </a:extLst>
          </p:cNvPr>
          <p:cNvPicPr>
            <a:picLocks noChangeAspect="1"/>
          </p:cNvPicPr>
          <p:nvPr/>
        </p:nvPicPr>
        <p:blipFill>
          <a:blip r:embed="rId3"/>
          <a:stretch>
            <a:fillRect/>
          </a:stretch>
        </p:blipFill>
        <p:spPr>
          <a:xfrm>
            <a:off x="7907262" y="280650"/>
            <a:ext cx="3813438" cy="2505581"/>
          </a:xfrm>
          <a:prstGeom prst="rect">
            <a:avLst/>
          </a:prstGeom>
        </p:spPr>
      </p:pic>
    </p:spTree>
    <p:extLst>
      <p:ext uri="{BB962C8B-B14F-4D97-AF65-F5344CB8AC3E}">
        <p14:creationId xmlns:p14="http://schemas.microsoft.com/office/powerpoint/2010/main" val="1908498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Office Theme">
  <a:themeElements>
    <a:clrScheme name="Twinkl Template">
      <a:dk1>
        <a:srgbClr val="1C1C1C"/>
      </a:dk1>
      <a:lt1>
        <a:srgbClr val="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TM03457510[[fn=Savon]]</Template>
  <TotalTime>214</TotalTime>
  <Words>852</Words>
  <Application>Microsoft Office PowerPoint</Application>
  <PresentationFormat>Widescreen</PresentationFormat>
  <Paragraphs>72</Paragraphs>
  <Slides>12</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12</vt:i4>
      </vt:variant>
    </vt:vector>
  </HeadingPairs>
  <TitlesOfParts>
    <vt:vector size="21" baseType="lpstr">
      <vt:lpstr>Arial</vt:lpstr>
      <vt:lpstr>Calibri</vt:lpstr>
      <vt:lpstr>Century Gothic</vt:lpstr>
      <vt:lpstr>Garamond</vt:lpstr>
      <vt:lpstr>NTPreCursivefk</vt:lpstr>
      <vt:lpstr>Roboto</vt:lpstr>
      <vt:lpstr>Twinkl</vt:lpstr>
      <vt:lpstr>Savon</vt:lpstr>
      <vt:lpstr>Office Theme</vt:lpstr>
      <vt:lpstr>Welcome to year 4</vt:lpstr>
      <vt:lpstr>Our Learning</vt:lpstr>
      <vt:lpstr>Uniform &amp; PE kit</vt:lpstr>
      <vt:lpstr>Attendance &amp; Lateness</vt:lpstr>
      <vt:lpstr>Visits, Trips &amp; Outdoor Education</vt:lpstr>
      <vt:lpstr>Home Learning</vt:lpstr>
      <vt:lpstr>Reading</vt:lpstr>
      <vt:lpstr>Helping At Home</vt:lpstr>
      <vt:lpstr>Year 4 Multiplication Check</vt:lpstr>
      <vt:lpstr>Expectations of Behaviour &amp; Gem Powers</vt:lpstr>
      <vt:lpstr>Contact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4</dc:title>
  <dc:creator>E Bell</dc:creator>
  <cp:lastModifiedBy>E Bell</cp:lastModifiedBy>
  <cp:revision>12</cp:revision>
  <dcterms:created xsi:type="dcterms:W3CDTF">2022-09-13T09:45:03Z</dcterms:created>
  <dcterms:modified xsi:type="dcterms:W3CDTF">2022-09-15T16:16:35Z</dcterms:modified>
</cp:coreProperties>
</file>