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8" r:id="rId3"/>
    <p:sldId id="267" r:id="rId4"/>
    <p:sldId id="257" r:id="rId5"/>
    <p:sldId id="259" r:id="rId6"/>
    <p:sldId id="260" r:id="rId7"/>
    <p:sldId id="266" r:id="rId8"/>
    <p:sldId id="262" r:id="rId9"/>
    <p:sldId id="263" r:id="rId10"/>
    <p:sldId id="265" r:id="rId11"/>
    <p:sldId id="261" r:id="rId12"/>
    <p:sldId id="264" r:id="rId13"/>
    <p:sldId id="269"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9/16/2022</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9/16/2022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9/16/2022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9/16/2022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9/16/2022</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9/16/2022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9/16/2022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9/16/2022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9/16/2022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9/16/2022</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9/16/2022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9/16/2022</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n.livesley300@kingstreet.durham.sch.uk" TargetMode="External"/><Relationship Id="rId2" Type="http://schemas.openxmlformats.org/officeDocument/2006/relationships/hyperlink" Target="mailto:j.kane103@kingstreet.durham.sch.uk"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FF0E6-14D9-4CE3-B9F9-A70E052D3F1D}"/>
              </a:ext>
            </a:extLst>
          </p:cNvPr>
          <p:cNvSpPr>
            <a:spLocks noGrp="1"/>
          </p:cNvSpPr>
          <p:nvPr>
            <p:ph type="ctrTitle"/>
          </p:nvPr>
        </p:nvSpPr>
        <p:spPr/>
        <p:txBody>
          <a:bodyPr/>
          <a:lstStyle/>
          <a:p>
            <a:r>
              <a:rPr lang="en-GB" dirty="0">
                <a:latin typeface="NTPreCursivefk" panose="03000400000000000000" pitchFamily="66" charset="0"/>
              </a:rPr>
              <a:t>Welcome to year 1</a:t>
            </a:r>
          </a:p>
        </p:txBody>
      </p:sp>
      <p:sp>
        <p:nvSpPr>
          <p:cNvPr id="3" name="Subtitle 2">
            <a:extLst>
              <a:ext uri="{FF2B5EF4-FFF2-40B4-BE49-F238E27FC236}">
                <a16:creationId xmlns:a16="http://schemas.microsoft.com/office/drawing/2014/main" id="{FCF4F0A9-D3C2-4ABC-9252-87EC10482EFB}"/>
              </a:ext>
            </a:extLst>
          </p:cNvPr>
          <p:cNvSpPr>
            <a:spLocks noGrp="1"/>
          </p:cNvSpPr>
          <p:nvPr>
            <p:ph type="subTitle" idx="1"/>
          </p:nvPr>
        </p:nvSpPr>
        <p:spPr/>
        <p:txBody>
          <a:bodyPr>
            <a:noAutofit/>
          </a:bodyPr>
          <a:lstStyle/>
          <a:p>
            <a:r>
              <a:rPr lang="en-GB" sz="2800" dirty="0">
                <a:latin typeface="NTPreCursivefk" panose="03000400000000000000" pitchFamily="66" charset="0"/>
              </a:rPr>
              <a:t>Miss Boe, Mrs Gamsby &amp; Miss Stayman</a:t>
            </a:r>
          </a:p>
        </p:txBody>
      </p:sp>
    </p:spTree>
    <p:extLst>
      <p:ext uri="{BB962C8B-B14F-4D97-AF65-F5344CB8AC3E}">
        <p14:creationId xmlns:p14="http://schemas.microsoft.com/office/powerpoint/2010/main" val="22688952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276834"/>
            <a:ext cx="10058400" cy="809688"/>
          </a:xfrm>
        </p:spPr>
        <p:txBody>
          <a:bodyPr/>
          <a:lstStyle/>
          <a:p>
            <a:pPr algn="ctr"/>
            <a:r>
              <a:rPr lang="en-GB" b="1" u="sng" dirty="0">
                <a:latin typeface="NTPreCursivefk" panose="03000400000000000000" pitchFamily="66" charset="0"/>
              </a:rPr>
              <a:t>Year 1 Phonics Check</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1066800" y="1452282"/>
            <a:ext cx="9501051" cy="4582758"/>
          </a:xfrm>
        </p:spPr>
        <p:txBody>
          <a:bodyPr>
            <a:normAutofit/>
          </a:bodyPr>
          <a:lstStyle/>
          <a:p>
            <a:r>
              <a:rPr lang="en-GB" sz="2800" dirty="0">
                <a:latin typeface="NTPreCursivefk" panose="03000400000000000000" pitchFamily="66" charset="0"/>
              </a:rPr>
              <a:t>This takes place in June.</a:t>
            </a:r>
          </a:p>
          <a:p>
            <a:r>
              <a:rPr lang="en-GB" sz="2800" dirty="0">
                <a:latin typeface="NTPreCursivefk" panose="03000400000000000000" pitchFamily="66" charset="0"/>
              </a:rPr>
              <a:t>The children will use their knowledge of letter sounds to blend and read real and nonsense words.</a:t>
            </a:r>
          </a:p>
          <a:p>
            <a:r>
              <a:rPr lang="en-GB" sz="2800" dirty="0">
                <a:latin typeface="NTPreCursivefk" panose="03000400000000000000" pitchFamily="66" charset="0"/>
              </a:rPr>
              <a:t>We will do lots of work around phonics this year, but please support us at home with lots of regular reading.</a:t>
            </a:r>
          </a:p>
          <a:p>
            <a:pPr marL="0" indent="0">
              <a:buNone/>
            </a:pPr>
            <a:endParaRPr lang="en-GB" sz="2800" dirty="0">
              <a:latin typeface="NTPreCursivefk" panose="03000400000000000000" pitchFamily="66" charset="0"/>
            </a:endParaRPr>
          </a:p>
          <a:p>
            <a:pPr marL="0" indent="0" algn="ctr">
              <a:buNone/>
            </a:pPr>
            <a:r>
              <a:rPr lang="en-GB" sz="3500" b="1" dirty="0">
                <a:latin typeface="NTPreCursivefk" panose="03000400000000000000" pitchFamily="66" charset="0"/>
              </a:rPr>
              <a:t>Phonics Meeting will be held on Thursday 29</a:t>
            </a:r>
            <a:r>
              <a:rPr lang="en-GB" sz="3500" b="1" baseline="30000" dirty="0">
                <a:latin typeface="NTPreCursivefk" panose="03000400000000000000" pitchFamily="66" charset="0"/>
              </a:rPr>
              <a:t>th</a:t>
            </a:r>
            <a:r>
              <a:rPr lang="en-GB" sz="3500" b="1" dirty="0">
                <a:latin typeface="NTPreCursivefk" panose="03000400000000000000" pitchFamily="66" charset="0"/>
              </a:rPr>
              <a:t> September at 4.00pm</a:t>
            </a:r>
          </a:p>
          <a:p>
            <a:endParaRPr lang="en-GB" sz="2800" dirty="0">
              <a:latin typeface="NTPreCursivefk" panose="03000400000000000000" pitchFamily="66" charset="0"/>
            </a:endParaRPr>
          </a:p>
        </p:txBody>
      </p:sp>
    </p:spTree>
    <p:extLst>
      <p:ext uri="{BB962C8B-B14F-4D97-AF65-F5344CB8AC3E}">
        <p14:creationId xmlns:p14="http://schemas.microsoft.com/office/powerpoint/2010/main" val="1908498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276830"/>
            <a:ext cx="10058400" cy="981811"/>
          </a:xfrm>
        </p:spPr>
        <p:txBody>
          <a:bodyPr/>
          <a:lstStyle/>
          <a:p>
            <a:pPr algn="ctr"/>
            <a:r>
              <a:rPr lang="en-GB" b="1" u="sng" dirty="0">
                <a:latin typeface="NTPreCursivefk" panose="03000400000000000000" pitchFamily="66" charset="0"/>
              </a:rPr>
              <a:t>Expectations of Behaviour &amp; Gem Powers</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742278" y="1314736"/>
            <a:ext cx="10725374" cy="4550485"/>
          </a:xfrm>
        </p:spPr>
        <p:txBody>
          <a:bodyPr>
            <a:normAutofit/>
          </a:bodyPr>
          <a:lstStyle/>
          <a:p>
            <a:r>
              <a:rPr lang="en-GB" sz="2500" dirty="0">
                <a:latin typeface="NTPreCursivefk" panose="03000400000000000000" pitchFamily="66" charset="0"/>
              </a:rPr>
              <a:t>We have high expectations of our children, encouraging kindness, focus and self-regulation.</a:t>
            </a:r>
          </a:p>
          <a:p>
            <a:r>
              <a:rPr lang="en-GB" sz="2500" dirty="0">
                <a:latin typeface="NTPreCursivefk" panose="03000400000000000000" pitchFamily="66" charset="0"/>
              </a:rPr>
              <a:t>Visitors and members of the public always comment on the excellent behaviour of the children!</a:t>
            </a:r>
          </a:p>
          <a:p>
            <a:r>
              <a:rPr lang="en-GB" sz="2500" dirty="0">
                <a:latin typeface="NTPreCursivefk" panose="03000400000000000000" pitchFamily="66" charset="0"/>
              </a:rPr>
              <a:t>We encourage this through our Gem Powers:</a:t>
            </a:r>
          </a:p>
        </p:txBody>
      </p:sp>
      <p:pic>
        <p:nvPicPr>
          <p:cNvPr id="4" name="Picture 3">
            <a:extLst>
              <a:ext uri="{FF2B5EF4-FFF2-40B4-BE49-F238E27FC236}">
                <a16:creationId xmlns:a16="http://schemas.microsoft.com/office/drawing/2014/main" id="{B2FB833B-7A20-4B24-AF76-F6FD6F29B0E3}"/>
              </a:ext>
            </a:extLst>
          </p:cNvPr>
          <p:cNvPicPr>
            <a:picLocks noChangeAspect="1"/>
          </p:cNvPicPr>
          <p:nvPr/>
        </p:nvPicPr>
        <p:blipFill>
          <a:blip r:embed="rId2"/>
          <a:stretch>
            <a:fillRect/>
          </a:stretch>
        </p:blipFill>
        <p:spPr>
          <a:xfrm>
            <a:off x="2720340" y="2967990"/>
            <a:ext cx="5885778" cy="2885746"/>
          </a:xfrm>
          <a:prstGeom prst="rect">
            <a:avLst/>
          </a:prstGeom>
        </p:spPr>
      </p:pic>
      <p:sp>
        <p:nvSpPr>
          <p:cNvPr id="5" name="TextBox 4">
            <a:extLst>
              <a:ext uri="{FF2B5EF4-FFF2-40B4-BE49-F238E27FC236}">
                <a16:creationId xmlns:a16="http://schemas.microsoft.com/office/drawing/2014/main" id="{5552675C-F2A7-464F-B0C9-8B6AB3719D16}"/>
              </a:ext>
            </a:extLst>
          </p:cNvPr>
          <p:cNvSpPr txBox="1"/>
          <p:nvPr/>
        </p:nvSpPr>
        <p:spPr>
          <a:xfrm>
            <a:off x="2807745" y="4041531"/>
            <a:ext cx="2420471" cy="523220"/>
          </a:xfrm>
          <a:prstGeom prst="rect">
            <a:avLst/>
          </a:prstGeom>
          <a:noFill/>
        </p:spPr>
        <p:txBody>
          <a:bodyPr wrap="square" rtlCol="0">
            <a:spAutoFit/>
          </a:bodyPr>
          <a:lstStyle/>
          <a:p>
            <a:r>
              <a:rPr lang="en-GB" sz="2800" dirty="0">
                <a:latin typeface="NTPreCursivefk" panose="03000400000000000000" pitchFamily="66" charset="0"/>
              </a:rPr>
              <a:t>Being responsible</a:t>
            </a:r>
          </a:p>
        </p:txBody>
      </p:sp>
      <p:sp>
        <p:nvSpPr>
          <p:cNvPr id="6" name="TextBox 5">
            <a:extLst>
              <a:ext uri="{FF2B5EF4-FFF2-40B4-BE49-F238E27FC236}">
                <a16:creationId xmlns:a16="http://schemas.microsoft.com/office/drawing/2014/main" id="{19387F90-664D-4855-954A-39E3E83965CD}"/>
              </a:ext>
            </a:extLst>
          </p:cNvPr>
          <p:cNvSpPr txBox="1"/>
          <p:nvPr/>
        </p:nvSpPr>
        <p:spPr>
          <a:xfrm>
            <a:off x="4894729" y="2786686"/>
            <a:ext cx="2420471" cy="523220"/>
          </a:xfrm>
          <a:prstGeom prst="rect">
            <a:avLst/>
          </a:prstGeom>
          <a:noFill/>
        </p:spPr>
        <p:txBody>
          <a:bodyPr wrap="square" rtlCol="0">
            <a:spAutoFit/>
          </a:bodyPr>
          <a:lstStyle/>
          <a:p>
            <a:r>
              <a:rPr lang="en-GB" sz="2800" dirty="0">
                <a:solidFill>
                  <a:srgbClr val="FF0000"/>
                </a:solidFill>
                <a:latin typeface="NTPreCursivefk" panose="03000400000000000000" pitchFamily="66" charset="0"/>
              </a:rPr>
              <a:t>Being kind</a:t>
            </a:r>
          </a:p>
        </p:txBody>
      </p:sp>
      <p:sp>
        <p:nvSpPr>
          <p:cNvPr id="7" name="TextBox 6">
            <a:extLst>
              <a:ext uri="{FF2B5EF4-FFF2-40B4-BE49-F238E27FC236}">
                <a16:creationId xmlns:a16="http://schemas.microsoft.com/office/drawing/2014/main" id="{86573109-61F5-415C-B998-551C62BF59A2}"/>
              </a:ext>
            </a:extLst>
          </p:cNvPr>
          <p:cNvSpPr txBox="1"/>
          <p:nvPr/>
        </p:nvSpPr>
        <p:spPr>
          <a:xfrm>
            <a:off x="6728908" y="4027429"/>
            <a:ext cx="2420471" cy="523220"/>
          </a:xfrm>
          <a:prstGeom prst="rect">
            <a:avLst/>
          </a:prstGeom>
          <a:noFill/>
        </p:spPr>
        <p:txBody>
          <a:bodyPr wrap="square" rtlCol="0">
            <a:spAutoFit/>
          </a:bodyPr>
          <a:lstStyle/>
          <a:p>
            <a:r>
              <a:rPr lang="en-GB" sz="2800" dirty="0">
                <a:solidFill>
                  <a:srgbClr val="00B050"/>
                </a:solidFill>
                <a:latin typeface="NTPreCursivefk" panose="03000400000000000000" pitchFamily="66" charset="0"/>
              </a:rPr>
              <a:t>Being resilient</a:t>
            </a:r>
          </a:p>
        </p:txBody>
      </p:sp>
      <p:sp>
        <p:nvSpPr>
          <p:cNvPr id="8" name="TextBox 7">
            <a:extLst>
              <a:ext uri="{FF2B5EF4-FFF2-40B4-BE49-F238E27FC236}">
                <a16:creationId xmlns:a16="http://schemas.microsoft.com/office/drawing/2014/main" id="{A898A98F-FEBE-405C-A04D-03C006979ED6}"/>
              </a:ext>
            </a:extLst>
          </p:cNvPr>
          <p:cNvSpPr txBox="1"/>
          <p:nvPr/>
        </p:nvSpPr>
        <p:spPr>
          <a:xfrm>
            <a:off x="6868757" y="5324941"/>
            <a:ext cx="2420471" cy="523220"/>
          </a:xfrm>
          <a:prstGeom prst="rect">
            <a:avLst/>
          </a:prstGeom>
          <a:noFill/>
        </p:spPr>
        <p:txBody>
          <a:bodyPr wrap="square" rtlCol="0">
            <a:spAutoFit/>
          </a:bodyPr>
          <a:lstStyle/>
          <a:p>
            <a:r>
              <a:rPr lang="en-GB" sz="2800" dirty="0">
                <a:solidFill>
                  <a:srgbClr val="FFC000"/>
                </a:solidFill>
                <a:latin typeface="NTPreCursivefk" panose="03000400000000000000" pitchFamily="66" charset="0"/>
              </a:rPr>
              <a:t>Collaborating</a:t>
            </a:r>
          </a:p>
        </p:txBody>
      </p:sp>
      <p:sp>
        <p:nvSpPr>
          <p:cNvPr id="9" name="TextBox 8">
            <a:extLst>
              <a:ext uri="{FF2B5EF4-FFF2-40B4-BE49-F238E27FC236}">
                <a16:creationId xmlns:a16="http://schemas.microsoft.com/office/drawing/2014/main" id="{72E3E14A-CF20-447D-9DBE-AF26A4FB20FB}"/>
              </a:ext>
            </a:extLst>
          </p:cNvPr>
          <p:cNvSpPr txBox="1"/>
          <p:nvPr/>
        </p:nvSpPr>
        <p:spPr>
          <a:xfrm>
            <a:off x="4885764" y="4240931"/>
            <a:ext cx="2420471" cy="523220"/>
          </a:xfrm>
          <a:prstGeom prst="rect">
            <a:avLst/>
          </a:prstGeom>
          <a:noFill/>
        </p:spPr>
        <p:txBody>
          <a:bodyPr wrap="square" rtlCol="0">
            <a:spAutoFit/>
          </a:bodyPr>
          <a:lstStyle/>
          <a:p>
            <a:r>
              <a:rPr lang="en-GB" sz="2800" dirty="0">
                <a:solidFill>
                  <a:srgbClr val="7030A0"/>
                </a:solidFill>
                <a:latin typeface="NTPreCursivefk" panose="03000400000000000000" pitchFamily="66" charset="0"/>
              </a:rPr>
              <a:t>Co-operating</a:t>
            </a:r>
          </a:p>
        </p:txBody>
      </p:sp>
      <p:sp>
        <p:nvSpPr>
          <p:cNvPr id="10" name="TextBox 9">
            <a:extLst>
              <a:ext uri="{FF2B5EF4-FFF2-40B4-BE49-F238E27FC236}">
                <a16:creationId xmlns:a16="http://schemas.microsoft.com/office/drawing/2014/main" id="{2F7EA0B2-C1B5-4AC4-96D2-67AB029FB774}"/>
              </a:ext>
            </a:extLst>
          </p:cNvPr>
          <p:cNvSpPr txBox="1"/>
          <p:nvPr/>
        </p:nvSpPr>
        <p:spPr>
          <a:xfrm>
            <a:off x="3242758" y="5504016"/>
            <a:ext cx="2420471" cy="523220"/>
          </a:xfrm>
          <a:prstGeom prst="rect">
            <a:avLst/>
          </a:prstGeom>
          <a:noFill/>
        </p:spPr>
        <p:txBody>
          <a:bodyPr wrap="square" rtlCol="0">
            <a:spAutoFit/>
          </a:bodyPr>
          <a:lstStyle/>
          <a:p>
            <a:r>
              <a:rPr lang="en-GB" sz="2800" dirty="0">
                <a:solidFill>
                  <a:srgbClr val="0070C0"/>
                </a:solidFill>
                <a:latin typeface="NTPreCursivefk" panose="03000400000000000000" pitchFamily="66" charset="0"/>
              </a:rPr>
              <a:t>Focusing</a:t>
            </a:r>
          </a:p>
        </p:txBody>
      </p:sp>
    </p:spTree>
    <p:extLst>
      <p:ext uri="{BB962C8B-B14F-4D97-AF65-F5344CB8AC3E}">
        <p14:creationId xmlns:p14="http://schemas.microsoft.com/office/powerpoint/2010/main" val="1345515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10556"/>
            <a:ext cx="10058400" cy="1371600"/>
          </a:xfrm>
        </p:spPr>
        <p:txBody>
          <a:bodyPr/>
          <a:lstStyle/>
          <a:p>
            <a:pPr algn="ctr"/>
            <a:r>
              <a:rPr lang="en-GB" b="1" u="sng" dirty="0">
                <a:latin typeface="NTPreCursivefk" panose="03000400000000000000" pitchFamily="66" charset="0"/>
              </a:rPr>
              <a:t>Contact Information</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1066800" y="1175657"/>
            <a:ext cx="10058400" cy="4859383"/>
          </a:xfrm>
        </p:spPr>
        <p:txBody>
          <a:bodyPr>
            <a:normAutofit/>
          </a:bodyPr>
          <a:lstStyle/>
          <a:p>
            <a:r>
              <a:rPr lang="en-GB" sz="2800" dirty="0">
                <a:latin typeface="NTPreCursivefk" panose="03000400000000000000" pitchFamily="66" charset="0"/>
              </a:rPr>
              <a:t>Teachers are available each morning on the school yard for any concerns or questions.</a:t>
            </a:r>
          </a:p>
          <a:p>
            <a:r>
              <a:rPr lang="en-GB" sz="2800" dirty="0">
                <a:latin typeface="NTPreCursivefk" panose="03000400000000000000" pitchFamily="66" charset="0"/>
              </a:rPr>
              <a:t>If you would prefer to make an appointment, you can do so through the school office.</a:t>
            </a:r>
          </a:p>
          <a:p>
            <a:r>
              <a:rPr lang="en-GB" sz="2800" dirty="0">
                <a:latin typeface="NTPreCursivefk" panose="03000400000000000000" pitchFamily="66" charset="0"/>
              </a:rPr>
              <a:t>Teachers can also be contacted directly via email.  Please be aware, as a school we support a healthy work-life balance and do not expect staff to respond outside of working hours so do be mindful of this!</a:t>
            </a:r>
          </a:p>
          <a:p>
            <a:endParaRPr lang="en-GB" sz="2800" dirty="0">
              <a:latin typeface="NTPreCursivefk" panose="03000400000000000000" pitchFamily="66" charset="0"/>
            </a:endParaRPr>
          </a:p>
          <a:p>
            <a:r>
              <a:rPr lang="en-GB" sz="2800" dirty="0">
                <a:latin typeface="NTPreCursivefk" panose="03000400000000000000" pitchFamily="66" charset="0"/>
              </a:rPr>
              <a:t>J.Boe244@kingstreet.durham.sch.uk</a:t>
            </a:r>
          </a:p>
        </p:txBody>
      </p:sp>
    </p:spTree>
    <p:extLst>
      <p:ext uri="{BB962C8B-B14F-4D97-AF65-F5344CB8AC3E}">
        <p14:creationId xmlns:p14="http://schemas.microsoft.com/office/powerpoint/2010/main" val="3700187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10556"/>
            <a:ext cx="10058400" cy="1371600"/>
          </a:xfrm>
        </p:spPr>
        <p:txBody>
          <a:bodyPr/>
          <a:lstStyle/>
          <a:p>
            <a:pPr algn="ctr"/>
            <a:r>
              <a:rPr lang="en-GB" b="1" u="sng" dirty="0">
                <a:latin typeface="NTPreCursivefk" panose="03000400000000000000" pitchFamily="66" charset="0"/>
              </a:rPr>
              <a:t>Further Contact Information</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1066800" y="1175657"/>
            <a:ext cx="10058400" cy="4859383"/>
          </a:xfrm>
        </p:spPr>
        <p:txBody>
          <a:bodyPr>
            <a:normAutofit/>
          </a:bodyPr>
          <a:lstStyle/>
          <a:p>
            <a:r>
              <a:rPr lang="en-GB" sz="2800" dirty="0">
                <a:latin typeface="NTPreCursivefk" panose="03000400000000000000" pitchFamily="66" charset="0"/>
                <a:hlinkClick r:id="rId2">
                  <a:extLst>
                    <a:ext uri="{A12FA001-AC4F-418D-AE19-62706E023703}">
                      <ahyp:hlinkClr xmlns:ahyp="http://schemas.microsoft.com/office/drawing/2018/hyperlinkcolor" val="tx"/>
                    </a:ext>
                  </a:extLst>
                </a:hlinkClick>
              </a:rPr>
              <a:t>j.kane103@kingstreet.durham.sch.uk</a:t>
            </a:r>
            <a:endParaRPr lang="en-GB" sz="2800" dirty="0">
              <a:latin typeface="NTPreCursivefk" panose="03000400000000000000" pitchFamily="66" charset="0"/>
            </a:endParaRPr>
          </a:p>
          <a:p>
            <a:pPr marL="0" indent="0">
              <a:buNone/>
            </a:pPr>
            <a:r>
              <a:rPr lang="en-GB" sz="2800" dirty="0">
                <a:latin typeface="NTPreCursivefk" panose="03000400000000000000" pitchFamily="66" charset="0"/>
              </a:rPr>
              <a:t>  SENDCO</a:t>
            </a:r>
          </a:p>
          <a:p>
            <a:pPr marL="0" indent="0">
              <a:buNone/>
            </a:pPr>
            <a:endParaRPr lang="en-GB" sz="2800" dirty="0">
              <a:latin typeface="NTPreCursivefk" panose="03000400000000000000" pitchFamily="66" charset="0"/>
            </a:endParaRPr>
          </a:p>
          <a:p>
            <a:r>
              <a:rPr lang="en-GB" sz="2800" dirty="0">
                <a:latin typeface="NTPreCursivefk" panose="03000400000000000000" pitchFamily="66" charset="0"/>
                <a:hlinkClick r:id="rId3">
                  <a:extLst>
                    <a:ext uri="{A12FA001-AC4F-418D-AE19-62706E023703}">
                      <ahyp:hlinkClr xmlns:ahyp="http://schemas.microsoft.com/office/drawing/2018/hyperlinkcolor" val="tx"/>
                    </a:ext>
                  </a:extLst>
                </a:hlinkClick>
              </a:rPr>
              <a:t>n.livesley300@kingstreet.durham.sch.uk</a:t>
            </a:r>
            <a:endParaRPr lang="en-GB" sz="2800" dirty="0">
              <a:latin typeface="NTPreCursivefk" panose="03000400000000000000" pitchFamily="66" charset="0"/>
            </a:endParaRPr>
          </a:p>
          <a:p>
            <a:pPr marL="0" indent="0">
              <a:buNone/>
            </a:pPr>
            <a:r>
              <a:rPr lang="en-GB" sz="2800" dirty="0">
                <a:latin typeface="NTPreCursivefk" panose="03000400000000000000" pitchFamily="66" charset="0"/>
              </a:rPr>
              <a:t>  Pastoral Support &amp; SEMH</a:t>
            </a:r>
          </a:p>
          <a:p>
            <a:endParaRPr lang="en-GB" sz="2800" dirty="0">
              <a:latin typeface="NTPreCursivefk" panose="03000400000000000000" pitchFamily="66" charset="0"/>
            </a:endParaRPr>
          </a:p>
        </p:txBody>
      </p:sp>
    </p:spTree>
    <p:extLst>
      <p:ext uri="{BB962C8B-B14F-4D97-AF65-F5344CB8AC3E}">
        <p14:creationId xmlns:p14="http://schemas.microsoft.com/office/powerpoint/2010/main" val="540512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1066800" y="2725911"/>
            <a:ext cx="10058400" cy="1406178"/>
          </a:xfrm>
        </p:spPr>
        <p:txBody>
          <a:bodyPr>
            <a:normAutofit/>
          </a:bodyPr>
          <a:lstStyle/>
          <a:p>
            <a:pPr marL="0" indent="0" algn="ctr">
              <a:buNone/>
            </a:pPr>
            <a:r>
              <a:rPr lang="en-GB" sz="8000" dirty="0">
                <a:latin typeface="NTPreCursivefk" panose="03000400000000000000" pitchFamily="66" charset="0"/>
              </a:rPr>
              <a:t>Any questions?</a:t>
            </a:r>
          </a:p>
        </p:txBody>
      </p:sp>
    </p:spTree>
    <p:extLst>
      <p:ext uri="{BB962C8B-B14F-4D97-AF65-F5344CB8AC3E}">
        <p14:creationId xmlns:p14="http://schemas.microsoft.com/office/powerpoint/2010/main" val="3547196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100730"/>
            <a:ext cx="10058400" cy="947745"/>
          </a:xfrm>
        </p:spPr>
        <p:txBody>
          <a:bodyPr/>
          <a:lstStyle/>
          <a:p>
            <a:pPr algn="ctr"/>
            <a:r>
              <a:rPr lang="en-GB" b="1" u="sng" dirty="0">
                <a:latin typeface="NTPreCursivefk" panose="03000400000000000000" pitchFamily="66" charset="0"/>
              </a:rPr>
              <a:t>Our Learning</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p:txBody>
          <a:bodyPr/>
          <a:lstStyle/>
          <a:p>
            <a:endParaRPr lang="en-GB" dirty="0"/>
          </a:p>
        </p:txBody>
      </p:sp>
      <p:pic>
        <p:nvPicPr>
          <p:cNvPr id="8" name="Picture 7">
            <a:extLst>
              <a:ext uri="{FF2B5EF4-FFF2-40B4-BE49-F238E27FC236}">
                <a16:creationId xmlns:a16="http://schemas.microsoft.com/office/drawing/2014/main" id="{FBD01D59-AC3D-89A1-BA45-3E5FD8750D68}"/>
              </a:ext>
            </a:extLst>
          </p:cNvPr>
          <p:cNvPicPr>
            <a:picLocks noChangeAspect="1"/>
          </p:cNvPicPr>
          <p:nvPr/>
        </p:nvPicPr>
        <p:blipFill>
          <a:blip r:embed="rId2"/>
          <a:stretch>
            <a:fillRect/>
          </a:stretch>
        </p:blipFill>
        <p:spPr>
          <a:xfrm>
            <a:off x="1031937" y="873759"/>
            <a:ext cx="4702330" cy="5719999"/>
          </a:xfrm>
          <a:prstGeom prst="rect">
            <a:avLst/>
          </a:prstGeom>
        </p:spPr>
      </p:pic>
      <p:pic>
        <p:nvPicPr>
          <p:cNvPr id="10" name="Picture 9">
            <a:extLst>
              <a:ext uri="{FF2B5EF4-FFF2-40B4-BE49-F238E27FC236}">
                <a16:creationId xmlns:a16="http://schemas.microsoft.com/office/drawing/2014/main" id="{6791DC83-D1D6-A5DA-9CCA-D02FC6AEF5F9}"/>
              </a:ext>
            </a:extLst>
          </p:cNvPr>
          <p:cNvPicPr>
            <a:picLocks noChangeAspect="1"/>
          </p:cNvPicPr>
          <p:nvPr/>
        </p:nvPicPr>
        <p:blipFill>
          <a:blip r:embed="rId3"/>
          <a:stretch>
            <a:fillRect/>
          </a:stretch>
        </p:blipFill>
        <p:spPr>
          <a:xfrm>
            <a:off x="6597385" y="873759"/>
            <a:ext cx="4702329" cy="5723543"/>
          </a:xfrm>
          <a:prstGeom prst="rect">
            <a:avLst/>
          </a:prstGeom>
        </p:spPr>
      </p:pic>
    </p:spTree>
    <p:extLst>
      <p:ext uri="{BB962C8B-B14F-4D97-AF65-F5344CB8AC3E}">
        <p14:creationId xmlns:p14="http://schemas.microsoft.com/office/powerpoint/2010/main" val="2677199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100730"/>
            <a:ext cx="10058400" cy="947745"/>
          </a:xfrm>
        </p:spPr>
        <p:txBody>
          <a:bodyPr/>
          <a:lstStyle/>
          <a:p>
            <a:pPr algn="ctr"/>
            <a:r>
              <a:rPr lang="en-GB" b="1" u="sng" dirty="0">
                <a:latin typeface="NTPreCursivefk" panose="03000400000000000000" pitchFamily="66" charset="0"/>
              </a:rPr>
              <a:t>Our Learning</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p:txBody>
          <a:bodyPr/>
          <a:lstStyle/>
          <a:p>
            <a:endParaRPr lang="en-GB" dirty="0"/>
          </a:p>
        </p:txBody>
      </p:sp>
      <p:pic>
        <p:nvPicPr>
          <p:cNvPr id="5" name="Picture 4">
            <a:extLst>
              <a:ext uri="{FF2B5EF4-FFF2-40B4-BE49-F238E27FC236}">
                <a16:creationId xmlns:a16="http://schemas.microsoft.com/office/drawing/2014/main" id="{BB4531EB-62B9-F3D2-D225-CF3148E5940E}"/>
              </a:ext>
            </a:extLst>
          </p:cNvPr>
          <p:cNvPicPr>
            <a:picLocks noChangeAspect="1"/>
          </p:cNvPicPr>
          <p:nvPr/>
        </p:nvPicPr>
        <p:blipFill>
          <a:blip r:embed="rId2"/>
          <a:stretch>
            <a:fillRect/>
          </a:stretch>
        </p:blipFill>
        <p:spPr>
          <a:xfrm>
            <a:off x="433654" y="777800"/>
            <a:ext cx="4493946" cy="5787658"/>
          </a:xfrm>
          <a:prstGeom prst="rect">
            <a:avLst/>
          </a:prstGeom>
        </p:spPr>
      </p:pic>
      <p:pic>
        <p:nvPicPr>
          <p:cNvPr id="7" name="Picture 6">
            <a:extLst>
              <a:ext uri="{FF2B5EF4-FFF2-40B4-BE49-F238E27FC236}">
                <a16:creationId xmlns:a16="http://schemas.microsoft.com/office/drawing/2014/main" id="{1DFFEC69-43F4-E0A0-4A53-EAF2B1644D96}"/>
              </a:ext>
            </a:extLst>
          </p:cNvPr>
          <p:cNvPicPr>
            <a:picLocks noChangeAspect="1"/>
          </p:cNvPicPr>
          <p:nvPr/>
        </p:nvPicPr>
        <p:blipFill>
          <a:blip r:embed="rId3"/>
          <a:stretch>
            <a:fillRect/>
          </a:stretch>
        </p:blipFill>
        <p:spPr>
          <a:xfrm>
            <a:off x="5895713" y="1048475"/>
            <a:ext cx="5872692" cy="5216858"/>
          </a:xfrm>
          <a:prstGeom prst="rect">
            <a:avLst/>
          </a:prstGeom>
        </p:spPr>
      </p:pic>
    </p:spTree>
    <p:extLst>
      <p:ext uri="{BB962C8B-B14F-4D97-AF65-F5344CB8AC3E}">
        <p14:creationId xmlns:p14="http://schemas.microsoft.com/office/powerpoint/2010/main" val="1336998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302959"/>
            <a:ext cx="10058400" cy="1371600"/>
          </a:xfrm>
        </p:spPr>
        <p:txBody>
          <a:bodyPr/>
          <a:lstStyle/>
          <a:p>
            <a:pPr algn="ctr"/>
            <a:r>
              <a:rPr lang="en-GB" b="1" u="sng" dirty="0">
                <a:latin typeface="NTPreCursivefk" panose="03000400000000000000" pitchFamily="66" charset="0"/>
              </a:rPr>
              <a:t>Uniform &amp; PE kit</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1066800" y="1332411"/>
            <a:ext cx="10058400" cy="5016138"/>
          </a:xfrm>
        </p:spPr>
        <p:txBody>
          <a:bodyPr>
            <a:normAutofit fontScale="85000" lnSpcReduction="20000"/>
          </a:bodyPr>
          <a:lstStyle/>
          <a:p>
            <a:pPr marL="0" indent="0" algn="ctr">
              <a:buNone/>
            </a:pPr>
            <a:r>
              <a:rPr lang="en-GB" sz="3200" b="1" u="sng" dirty="0">
                <a:latin typeface="NTPreCursivefk" panose="03000400000000000000" pitchFamily="66" charset="0"/>
              </a:rPr>
              <a:t>PE</a:t>
            </a:r>
            <a:r>
              <a:rPr lang="en-GB" sz="2400" u="sng" dirty="0">
                <a:latin typeface="NTPreCursivefk" panose="03000400000000000000" pitchFamily="66" charset="0"/>
              </a:rPr>
              <a:t> </a:t>
            </a:r>
            <a:endParaRPr lang="en-GB" sz="2400" dirty="0">
              <a:latin typeface="NTPreCursivefk" panose="03000400000000000000" pitchFamily="66" charset="0"/>
            </a:endParaRPr>
          </a:p>
          <a:p>
            <a:pPr algn="just"/>
            <a:r>
              <a:rPr lang="en-GB" sz="2700" dirty="0">
                <a:latin typeface="NTPreCursivefk" panose="03000400000000000000" pitchFamily="66" charset="0"/>
              </a:rPr>
              <a:t>Our PE lessons will usually take place </a:t>
            </a:r>
            <a:r>
              <a:rPr lang="en-GB" sz="2700">
                <a:latin typeface="NTPreCursivefk" panose="03000400000000000000" pitchFamily="66" charset="0"/>
              </a:rPr>
              <a:t>on Tuesdays </a:t>
            </a:r>
            <a:r>
              <a:rPr lang="en-GB" sz="2700" dirty="0">
                <a:latin typeface="NTPreCursivefk" panose="03000400000000000000" pitchFamily="66" charset="0"/>
              </a:rPr>
              <a:t>and Thursdays; please send PE kits in to school with your child on a Monday, and these will be sent home on Thursdays.  PE kit should consist of: shorts, tracksuit bottoms, trainers and a change of top (preferably a school t-shirt in house colours or plain white t-shirt), as well as a sweatshirt for the outdoors.  </a:t>
            </a:r>
            <a:r>
              <a:rPr lang="en-GB" sz="2700" b="1" dirty="0">
                <a:latin typeface="NTPreCursivefk" panose="03000400000000000000" pitchFamily="66" charset="0"/>
              </a:rPr>
              <a:t>Please ensure that your child’s name is written on the labels.</a:t>
            </a:r>
          </a:p>
          <a:p>
            <a:pPr marL="0" indent="0" algn="ctr">
              <a:buNone/>
            </a:pPr>
            <a:r>
              <a:rPr lang="en-GB" sz="3200" b="1" u="sng" dirty="0">
                <a:latin typeface="NTPreCursivefk" panose="03000400000000000000" pitchFamily="66" charset="0"/>
              </a:rPr>
              <a:t>Uniform</a:t>
            </a:r>
            <a:endParaRPr lang="en-GB" sz="3200" b="1" dirty="0">
              <a:latin typeface="NTPreCursivefk" panose="03000400000000000000" pitchFamily="66" charset="0"/>
            </a:endParaRPr>
          </a:p>
          <a:p>
            <a:pPr algn="just"/>
            <a:r>
              <a:rPr lang="en-GB" sz="2700" dirty="0">
                <a:latin typeface="NTPreCursivefk" panose="03000400000000000000" pitchFamily="66" charset="0"/>
              </a:rPr>
              <a:t>Children should all come to school wearing: black or grey trousers/shorts/skirt/pinafore; a white polo shirt; a blue cardigan/sweatshirt; and plain black shoes. </a:t>
            </a:r>
            <a:r>
              <a:rPr lang="en-GB" sz="2700" b="1" dirty="0">
                <a:latin typeface="NTPreCursivefk" panose="03000400000000000000" pitchFamily="66" charset="0"/>
              </a:rPr>
              <a:t>Please ensure that your child’s name is written on the labels.</a:t>
            </a:r>
          </a:p>
          <a:p>
            <a:pPr algn="just"/>
            <a:r>
              <a:rPr lang="en-GB" sz="2700" dirty="0">
                <a:latin typeface="NTPreCursivefk" panose="03000400000000000000" pitchFamily="66" charset="0"/>
              </a:rPr>
              <a:t>We have thought carefully about how to keep our uniform costs manageable for families, but if there are any difficulties with providing uniform, please do let us know as we can support with this.</a:t>
            </a:r>
          </a:p>
          <a:p>
            <a:pPr algn="just"/>
            <a:r>
              <a:rPr lang="en-GB" sz="2700" dirty="0">
                <a:latin typeface="NTPreCursivefk" panose="03000400000000000000" pitchFamily="66" charset="0"/>
              </a:rPr>
              <a:t>Free uniform is available from our Upcycling Hub – check the newsletter for further details.</a:t>
            </a:r>
          </a:p>
          <a:p>
            <a:endParaRPr lang="en-GB" dirty="0"/>
          </a:p>
        </p:txBody>
      </p:sp>
    </p:spTree>
    <p:extLst>
      <p:ext uri="{BB962C8B-B14F-4D97-AF65-F5344CB8AC3E}">
        <p14:creationId xmlns:p14="http://schemas.microsoft.com/office/powerpoint/2010/main" val="2288366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302956"/>
            <a:ext cx="10058400" cy="938780"/>
          </a:xfrm>
        </p:spPr>
        <p:txBody>
          <a:bodyPr/>
          <a:lstStyle/>
          <a:p>
            <a:pPr algn="ctr"/>
            <a:r>
              <a:rPr lang="en-GB" b="1" u="sng" dirty="0">
                <a:latin typeface="NTPreCursivefk" panose="03000400000000000000" pitchFamily="66" charset="0"/>
              </a:rPr>
              <a:t>Attendance &amp; Lateness</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720762" y="1136469"/>
            <a:ext cx="10929770" cy="4898571"/>
          </a:xfrm>
        </p:spPr>
        <p:txBody>
          <a:bodyPr>
            <a:normAutofit/>
          </a:bodyPr>
          <a:lstStyle/>
          <a:p>
            <a:r>
              <a:rPr lang="en-GB" sz="2500" dirty="0">
                <a:latin typeface="NTPreCursivefk" panose="03000400000000000000" pitchFamily="66" charset="0"/>
              </a:rPr>
              <a:t>Every single day a child is absent = one day of learning lost</a:t>
            </a:r>
          </a:p>
          <a:p>
            <a:r>
              <a:rPr lang="en-GB" sz="2500" dirty="0">
                <a:latin typeface="NTPreCursivefk" panose="03000400000000000000" pitchFamily="66" charset="0"/>
              </a:rPr>
              <a:t>Being at school on time (Early Bird starts at 8.40am) allows your child to feel settled and prepared for their day.</a:t>
            </a:r>
          </a:p>
        </p:txBody>
      </p:sp>
      <p:pic>
        <p:nvPicPr>
          <p:cNvPr id="4" name="Picture 3">
            <a:extLst>
              <a:ext uri="{FF2B5EF4-FFF2-40B4-BE49-F238E27FC236}">
                <a16:creationId xmlns:a16="http://schemas.microsoft.com/office/drawing/2014/main" id="{E76455AC-1E34-466E-9C4B-5563DB05BC17}"/>
              </a:ext>
            </a:extLst>
          </p:cNvPr>
          <p:cNvPicPr>
            <a:picLocks noChangeAspect="1"/>
          </p:cNvPicPr>
          <p:nvPr/>
        </p:nvPicPr>
        <p:blipFill>
          <a:blip r:embed="rId2"/>
          <a:stretch>
            <a:fillRect/>
          </a:stretch>
        </p:blipFill>
        <p:spPr>
          <a:xfrm>
            <a:off x="2888429" y="2667405"/>
            <a:ext cx="5738159" cy="3765667"/>
          </a:xfrm>
          <a:prstGeom prst="rect">
            <a:avLst/>
          </a:prstGeom>
        </p:spPr>
      </p:pic>
    </p:spTree>
    <p:extLst>
      <p:ext uri="{BB962C8B-B14F-4D97-AF65-F5344CB8AC3E}">
        <p14:creationId xmlns:p14="http://schemas.microsoft.com/office/powerpoint/2010/main" val="3926134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276830"/>
            <a:ext cx="10058400" cy="841961"/>
          </a:xfrm>
        </p:spPr>
        <p:txBody>
          <a:bodyPr/>
          <a:lstStyle/>
          <a:p>
            <a:pPr algn="ctr"/>
            <a:r>
              <a:rPr lang="en-GB" b="1" u="sng" dirty="0">
                <a:latin typeface="NTPreCursivefk" panose="03000400000000000000" pitchFamily="66" charset="0"/>
              </a:rPr>
              <a:t>Visits, Trips &amp; Outdoor Education</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559398" y="1151057"/>
            <a:ext cx="11026588" cy="4550485"/>
          </a:xfrm>
        </p:spPr>
        <p:txBody>
          <a:bodyPr>
            <a:noAutofit/>
          </a:bodyPr>
          <a:lstStyle/>
          <a:p>
            <a:r>
              <a:rPr lang="en-GB" sz="2500" dirty="0">
                <a:latin typeface="NTPreCursivefk" panose="03000400000000000000" pitchFamily="66" charset="0"/>
              </a:rPr>
              <a:t>We have lots of trips and visitors planned for this year, including:</a:t>
            </a:r>
          </a:p>
          <a:p>
            <a:r>
              <a:rPr lang="en-GB" sz="2500" dirty="0">
                <a:latin typeface="NTPreCursivefk" panose="03000400000000000000" pitchFamily="66" charset="0"/>
              </a:rPr>
              <a:t>Spennymoor Post Office (Autumn Term)</a:t>
            </a:r>
          </a:p>
          <a:p>
            <a:r>
              <a:rPr lang="en-GB" sz="2500" dirty="0">
                <a:latin typeface="NTPreCursivefk" panose="03000400000000000000" pitchFamily="66" charset="0"/>
              </a:rPr>
              <a:t>St Andrew’s Church – Harvest Service (Autumn term)</a:t>
            </a:r>
          </a:p>
          <a:p>
            <a:r>
              <a:rPr lang="en-GB" sz="2500" dirty="0">
                <a:latin typeface="NTPreCursivefk" panose="03000400000000000000" pitchFamily="66" charset="0"/>
              </a:rPr>
              <a:t>Outdoor Education – after October half term.  Further information to follow.</a:t>
            </a:r>
          </a:p>
          <a:p>
            <a:r>
              <a:rPr lang="en-GB" sz="2500" dirty="0">
                <a:latin typeface="NTPreCursivefk" panose="03000400000000000000" pitchFamily="66" charset="0"/>
              </a:rPr>
              <a:t>Botanical Gardens, Durham (Spring Term)</a:t>
            </a:r>
          </a:p>
          <a:p>
            <a:r>
              <a:rPr lang="en-GB" sz="2500" dirty="0">
                <a:latin typeface="NTPreCursivefk" panose="03000400000000000000" pitchFamily="66" charset="0"/>
              </a:rPr>
              <a:t>Jubilee Park (Spring Term)</a:t>
            </a:r>
          </a:p>
          <a:p>
            <a:pPr marL="0" indent="0">
              <a:buNone/>
            </a:pPr>
            <a:r>
              <a:rPr lang="en-GB" sz="2500" dirty="0">
                <a:latin typeface="NTPreCursivefk" panose="03000400000000000000" pitchFamily="66" charset="0"/>
              </a:rPr>
              <a:t>We will always give you plenty of notice, especially in terms of cost/equipment, to help you plan ahead.</a:t>
            </a:r>
          </a:p>
          <a:p>
            <a:pPr marL="0" indent="0">
              <a:buNone/>
            </a:pPr>
            <a:endParaRPr lang="en-GB" sz="2500" dirty="0">
              <a:latin typeface="NTPreCursivefk" panose="03000400000000000000" pitchFamily="66" charset="0"/>
            </a:endParaRPr>
          </a:p>
          <a:p>
            <a:pPr marL="0" indent="0">
              <a:buNone/>
            </a:pPr>
            <a:r>
              <a:rPr lang="en-GB" sz="2500" dirty="0">
                <a:latin typeface="NTPreCursivefk" panose="03000400000000000000" pitchFamily="66" charset="0"/>
              </a:rPr>
              <a:t>In addition, we will be using the local area as much as possible (such as reflection visits to St. Andrew’s Church, Spennymoor Town Library) to extend and enrich your child’s learning.</a:t>
            </a:r>
          </a:p>
        </p:txBody>
      </p:sp>
    </p:spTree>
    <p:extLst>
      <p:ext uri="{BB962C8B-B14F-4D97-AF65-F5344CB8AC3E}">
        <p14:creationId xmlns:p14="http://schemas.microsoft.com/office/powerpoint/2010/main" val="1618154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263771"/>
            <a:ext cx="10058400" cy="885760"/>
          </a:xfrm>
        </p:spPr>
        <p:txBody>
          <a:bodyPr/>
          <a:lstStyle/>
          <a:p>
            <a:pPr algn="ctr"/>
            <a:r>
              <a:rPr lang="en-GB" b="1" u="sng" dirty="0">
                <a:latin typeface="NTPreCursivefk" panose="03000400000000000000" pitchFamily="66" charset="0"/>
              </a:rPr>
              <a:t>Home Learning</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1066800" y="1345473"/>
            <a:ext cx="10058400" cy="4493623"/>
          </a:xfrm>
        </p:spPr>
        <p:txBody>
          <a:bodyPr>
            <a:noAutofit/>
          </a:bodyPr>
          <a:lstStyle/>
          <a:p>
            <a:pPr algn="just"/>
            <a:r>
              <a:rPr lang="en-GB" sz="2800" dirty="0">
                <a:latin typeface="NTPreCursivefk" panose="03000400000000000000" pitchFamily="66" charset="0"/>
              </a:rPr>
              <a:t>Homework will be set through a combination of online platforms and your child’s Home Learning book. This may take different forms, but will always be set on a Monday to be completed by Friday. </a:t>
            </a:r>
            <a:r>
              <a:rPr lang="en-GB" sz="2800" b="1" dirty="0">
                <a:effectLst/>
                <a:latin typeface="NTPreCursivefk" panose="03000400000000000000" pitchFamily="66" charset="0"/>
                <a:ea typeface="Calibri" panose="020F0502020204030204" pitchFamily="34" charset="0"/>
                <a:cs typeface="Times New Roman" panose="02020603050405020304" pitchFamily="18" charset="0"/>
              </a:rPr>
              <a:t>If you are unable to access online activities please let us know.</a:t>
            </a:r>
            <a:endParaRPr lang="en-GB" sz="2800" dirty="0">
              <a:latin typeface="NTPreCursivefk" panose="03000400000000000000" pitchFamily="66" charset="0"/>
            </a:endParaRPr>
          </a:p>
          <a:p>
            <a:pPr algn="just"/>
            <a:r>
              <a:rPr lang="en-GB" sz="2800" dirty="0">
                <a:latin typeface="NTPreCursivefk" panose="03000400000000000000" pitchFamily="66" charset="0"/>
              </a:rPr>
              <a:t>Children will shortly be given individual log ins for Purple Mash, Bug Club Phonics and </a:t>
            </a:r>
            <a:r>
              <a:rPr lang="en-GB" sz="2800" dirty="0" err="1">
                <a:latin typeface="NTPreCursivefk" panose="03000400000000000000" pitchFamily="66" charset="0"/>
              </a:rPr>
              <a:t>Numbots</a:t>
            </a:r>
            <a:r>
              <a:rPr lang="en-GB" sz="2800" dirty="0">
                <a:latin typeface="NTPreCursivefk" panose="03000400000000000000" pitchFamily="66" charset="0"/>
              </a:rPr>
              <a:t>.  Please look out for these in their home learning book.</a:t>
            </a:r>
          </a:p>
          <a:p>
            <a:pPr algn="just"/>
            <a:r>
              <a:rPr lang="en-GB" sz="2800" dirty="0">
                <a:latin typeface="NTPreCursivefk" panose="03000400000000000000" pitchFamily="66" charset="0"/>
              </a:rPr>
              <a:t>Other homework tasks may be set over the term linked to our current areas of learning.</a:t>
            </a:r>
          </a:p>
          <a:p>
            <a:endParaRPr lang="en-GB" sz="2800" dirty="0"/>
          </a:p>
        </p:txBody>
      </p:sp>
    </p:spTree>
    <p:extLst>
      <p:ext uri="{BB962C8B-B14F-4D97-AF65-F5344CB8AC3E}">
        <p14:creationId xmlns:p14="http://schemas.microsoft.com/office/powerpoint/2010/main" val="4108486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237644"/>
            <a:ext cx="10058400" cy="820446"/>
          </a:xfrm>
        </p:spPr>
        <p:txBody>
          <a:bodyPr/>
          <a:lstStyle/>
          <a:p>
            <a:pPr algn="ctr"/>
            <a:r>
              <a:rPr lang="en-GB" b="1" u="sng" dirty="0">
                <a:latin typeface="NTPreCursivefk" panose="03000400000000000000" pitchFamily="66" charset="0"/>
              </a:rPr>
              <a:t>Reading</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344366" y="1515291"/>
            <a:ext cx="4204447" cy="4389120"/>
          </a:xfrm>
        </p:spPr>
        <p:txBody>
          <a:bodyPr>
            <a:noAutofit/>
          </a:bodyPr>
          <a:lstStyle/>
          <a:p>
            <a:r>
              <a:rPr lang="en-GB" sz="2500" dirty="0">
                <a:latin typeface="NTPreCursivefk" panose="03000400000000000000" pitchFamily="66" charset="0"/>
              </a:rPr>
              <a:t>We are passionate about reading in school, and believe that it is the single most important skill to give your child.  It opens up the whole world to them!</a:t>
            </a:r>
          </a:p>
          <a:p>
            <a:r>
              <a:rPr lang="en-GB" sz="2500" dirty="0">
                <a:latin typeface="NTPreCursivefk" panose="03000400000000000000" pitchFamily="66" charset="0"/>
              </a:rPr>
              <a:t>Please support by hearing your child read at least three times a week, and letting us know if you have any concerns.</a:t>
            </a:r>
          </a:p>
        </p:txBody>
      </p:sp>
      <p:pic>
        <p:nvPicPr>
          <p:cNvPr id="5" name="Picture 4">
            <a:extLst>
              <a:ext uri="{FF2B5EF4-FFF2-40B4-BE49-F238E27FC236}">
                <a16:creationId xmlns:a16="http://schemas.microsoft.com/office/drawing/2014/main" id="{C92C18ED-CD80-4853-998B-B0B089F29D47}"/>
              </a:ext>
            </a:extLst>
          </p:cNvPr>
          <p:cNvPicPr>
            <a:picLocks noChangeAspect="1"/>
          </p:cNvPicPr>
          <p:nvPr/>
        </p:nvPicPr>
        <p:blipFill>
          <a:blip r:embed="rId2"/>
          <a:stretch>
            <a:fillRect/>
          </a:stretch>
        </p:blipFill>
        <p:spPr>
          <a:xfrm>
            <a:off x="4548813" y="1264583"/>
            <a:ext cx="7312121" cy="5149280"/>
          </a:xfrm>
          <a:prstGeom prst="rect">
            <a:avLst/>
          </a:prstGeom>
        </p:spPr>
      </p:pic>
    </p:spTree>
    <p:extLst>
      <p:ext uri="{BB962C8B-B14F-4D97-AF65-F5344CB8AC3E}">
        <p14:creationId xmlns:p14="http://schemas.microsoft.com/office/powerpoint/2010/main" val="3851766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250704"/>
            <a:ext cx="10058400" cy="1371600"/>
          </a:xfrm>
        </p:spPr>
        <p:txBody>
          <a:bodyPr/>
          <a:lstStyle/>
          <a:p>
            <a:pPr algn="ctr"/>
            <a:r>
              <a:rPr lang="en-GB" b="1" u="sng" dirty="0">
                <a:latin typeface="NTPreCursivefk" panose="03000400000000000000" pitchFamily="66" charset="0"/>
              </a:rPr>
              <a:t>Helping At Home</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p:txBody>
          <a:bodyPr>
            <a:normAutofit/>
          </a:bodyPr>
          <a:lstStyle/>
          <a:p>
            <a:r>
              <a:rPr lang="en-GB" sz="2800" dirty="0">
                <a:latin typeface="NTPreCursivefk" panose="03000400000000000000" pitchFamily="66" charset="0"/>
              </a:rPr>
              <a:t>Regular reading</a:t>
            </a:r>
          </a:p>
          <a:p>
            <a:r>
              <a:rPr lang="en-GB" sz="2800" dirty="0">
                <a:latin typeface="NTPreCursivefk" panose="03000400000000000000" pitchFamily="66" charset="0"/>
              </a:rPr>
              <a:t>Telling the time</a:t>
            </a:r>
          </a:p>
          <a:p>
            <a:r>
              <a:rPr lang="en-GB" sz="2800" dirty="0">
                <a:latin typeface="NTPreCursivefk" panose="03000400000000000000" pitchFamily="66" charset="0"/>
              </a:rPr>
              <a:t>Cooking &amp; baking</a:t>
            </a:r>
          </a:p>
          <a:p>
            <a:r>
              <a:rPr lang="en-GB" sz="2800" dirty="0">
                <a:latin typeface="NTPreCursivefk" panose="03000400000000000000" pitchFamily="66" charset="0"/>
              </a:rPr>
              <a:t>Get outdoors</a:t>
            </a:r>
          </a:p>
          <a:p>
            <a:r>
              <a:rPr lang="en-GB" sz="2800" dirty="0">
                <a:latin typeface="NTPreCursivefk" panose="03000400000000000000" pitchFamily="66" charset="0"/>
              </a:rPr>
              <a:t>Sleep!</a:t>
            </a:r>
          </a:p>
        </p:txBody>
      </p:sp>
    </p:spTree>
    <p:extLst>
      <p:ext uri="{BB962C8B-B14F-4D97-AF65-F5344CB8AC3E}">
        <p14:creationId xmlns:p14="http://schemas.microsoft.com/office/powerpoint/2010/main" val="11782859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682</TotalTime>
  <Words>779</Words>
  <Application>Microsoft Office PowerPoint</Application>
  <PresentationFormat>Widescreen</PresentationFormat>
  <Paragraphs>66</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Calibri</vt:lpstr>
      <vt:lpstr>Century Gothic</vt:lpstr>
      <vt:lpstr>Garamond</vt:lpstr>
      <vt:lpstr>NTPreCursivefk</vt:lpstr>
      <vt:lpstr>Times New Roman</vt:lpstr>
      <vt:lpstr>Savon</vt:lpstr>
      <vt:lpstr>Welcome to year 1</vt:lpstr>
      <vt:lpstr>Our Learning</vt:lpstr>
      <vt:lpstr>Our Learning</vt:lpstr>
      <vt:lpstr>Uniform &amp; PE kit</vt:lpstr>
      <vt:lpstr>Attendance &amp; Lateness</vt:lpstr>
      <vt:lpstr>Visits, Trips &amp; Outdoor Education</vt:lpstr>
      <vt:lpstr>Home Learning</vt:lpstr>
      <vt:lpstr>Reading</vt:lpstr>
      <vt:lpstr>Helping At Home</vt:lpstr>
      <vt:lpstr>Year 1 Phonics Check</vt:lpstr>
      <vt:lpstr>Expectations of Behaviour &amp; Gem Powers</vt:lpstr>
      <vt:lpstr>Contact Information</vt:lpstr>
      <vt:lpstr>Further Contact Information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4</dc:title>
  <dc:creator>E Bell</dc:creator>
  <cp:lastModifiedBy>B Simpson</cp:lastModifiedBy>
  <cp:revision>17</cp:revision>
  <dcterms:created xsi:type="dcterms:W3CDTF">2022-09-13T09:45:03Z</dcterms:created>
  <dcterms:modified xsi:type="dcterms:W3CDTF">2022-09-16T12:58:09Z</dcterms:modified>
</cp:coreProperties>
</file>