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4" r:id="rId5"/>
    <p:sldId id="258" r:id="rId6"/>
    <p:sldId id="259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4DCA-608A-45D8-B4E2-6BB9E1405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CD754-4C08-4CA7-9CAD-42BAD35A7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292E-783A-4ADD-928A-3CFBD4778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28BD1-C9F0-4F5D-AEA3-6CB7D770D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2B52D-474D-4B2C-8EA2-4467DCE2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7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1B005-9465-43D0-B20A-752D2FEB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1478F-4D20-4C99-84A6-23DEE30C6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D2B82-6D50-48FF-8691-C2C3FB8A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0B756-008F-43D3-AAF9-193B6D7F1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21BC4-D74E-49C7-8451-EB455A6F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4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423CD-7249-4802-8A69-67F2E98AF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44FFE-5C5F-450A-9007-E4AA530AE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91C8C-2C13-41B6-A6B1-85914D1B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59AB0-1654-4B4A-91F3-57A66E37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003FA-88CD-49C0-822A-549C1FFB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084E-AE43-4068-A10D-95544761B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6BBE9-68F8-4BC6-9C0E-216C3C8D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15B0F-4CE2-48F7-BB69-BD4D0EC3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25A7F-8777-4870-8CB7-3B3B32E9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6B3B-7534-44E0-AB2A-164BD6DB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8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774BE-A1F6-4044-A527-29848DB3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31E19-F0C3-4B69-8320-A17F9A5C7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12058-E57A-42A4-993D-938E1940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4C30E-9A2B-4B17-ACD3-C1DCF813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3171E-FDE8-4D0D-BC88-75B1708F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33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ECC0-00B9-4AD0-B32F-156BD4B7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FF92C-F4CC-4BBC-BEEE-15B5C117C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6A700-ABC1-4ABC-BA7F-B291BC065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3689C-8A3B-4131-A775-63FD3162F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230C6-7624-445F-B774-F7528D83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A6404-D761-48DF-A944-9ABE802E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2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25F7B-5C9B-46E1-B6C5-0883E7FB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47683-3196-4CFD-9301-3B7831AB7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CA5A8-7414-4A4D-A6C0-4C59C8582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14782-860E-4E78-8E88-9AEA87806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A9AF0-E3EF-4A2B-A738-AA20E24ED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DC498C-F009-484B-95BC-6587B0FD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1FDD8A-1BB6-4ACB-88A9-E2FA66CA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2F49F-9735-40DF-838F-BBF0FC1B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5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47F2F-8CE1-456A-9432-9B42035C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3B03E7-AA6E-419B-9C6B-A1A200CD6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AD295-6936-40E7-82B4-990D570B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08E29-B572-496A-93F5-18338892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3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827BCD-FA1C-470E-AAA5-96683E35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FCABC-CBBF-471C-8022-566DDE84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438D6-8C28-4BCA-802B-CF349520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20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98E37-4ED0-446B-8C7C-E1B87B49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20759-3689-47C4-BEE1-EC7BCCEE1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D575E-33A3-4428-9801-0F3C13D87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41372-AA60-4299-AD88-7B8087DC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61F8B-5700-4E24-8919-5DC89EEA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3BBA2-1D99-463A-9B30-39BD7D50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16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BF34-052B-4ECF-B9EB-0557F8BA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7619C-18BB-4672-8F8B-4D5C2B64F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B6C1-6A61-463D-8ECB-B1AAF5286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E988F-2C4C-4DED-97E8-759E978A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8E9F8-5462-456B-B26B-1C0AF5B1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B24BE6-ECD2-4BA5-9880-F2F69CA9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8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29BBDF-1D66-47C2-A3A5-0FF636D8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72563-3193-4519-AE82-B0D4A205D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EEA6C-EA8A-4430-87FF-FF2921B19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6132-7B18-47C2-8EC2-8557AC4B5952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C744A-1A36-4FB9-861F-88B7BEC92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E5628-7DCA-456E-B2FB-259C15A0B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DDB6-ACD6-47E7-B7AE-ED3263D43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32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tivelearnprimary.co.uk/planning#bugclub_phonics" TargetMode="External"/><Relationship Id="rId2" Type="http://schemas.openxmlformats.org/officeDocument/2006/relationships/hyperlink" Target="https://www.youtube.com/watch?v=UCI2mu7URB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3A5D-CC18-4448-8707-F9823CC8C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3686"/>
            <a:ext cx="9144000" cy="3663998"/>
          </a:xfrm>
        </p:spPr>
        <p:txBody>
          <a:bodyPr>
            <a:normAutofit/>
          </a:bodyPr>
          <a:lstStyle/>
          <a:p>
            <a:r>
              <a:rPr lang="en-US" sz="6600" dirty="0"/>
              <a:t>Phonics and Reading in Reception </a:t>
            </a:r>
            <a:endParaRPr lang="en-GB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AF07F-4C3A-4FCF-98FB-937BCAE2A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2728"/>
            <a:ext cx="9144000" cy="989913"/>
          </a:xfrm>
        </p:spPr>
        <p:txBody>
          <a:bodyPr>
            <a:normAutofit/>
          </a:bodyPr>
          <a:lstStyle/>
          <a:p>
            <a:r>
              <a:rPr lang="en-US" sz="3600" dirty="0"/>
              <a:t>  </a:t>
            </a:r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B9BAA6-825E-4FEE-BCF6-F67F1CDC2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364439"/>
            <a:ext cx="19621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67F2-3C0C-460F-BEC1-DE2E39A67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Early Learning Goal for Reading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CD131-8E37-49C9-80F7-30E4CA8C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070"/>
            <a:ext cx="10515600" cy="5144842"/>
          </a:xfrm>
        </p:spPr>
        <p:txBody>
          <a:bodyPr>
            <a:normAutofit/>
          </a:bodyPr>
          <a:lstStyle/>
          <a:p>
            <a:r>
              <a:rPr lang="en-US" sz="3600" dirty="0"/>
              <a:t>Say a sound for each letter in the alphabet and at least 10 digraphs ( 2 letters making 1 sound e.g. </a:t>
            </a:r>
            <a:r>
              <a:rPr lang="en-US" sz="3600" dirty="0" err="1"/>
              <a:t>oo</a:t>
            </a:r>
            <a:r>
              <a:rPr lang="en-US" sz="3600" dirty="0"/>
              <a:t>   </a:t>
            </a:r>
            <a:r>
              <a:rPr lang="en-US" sz="3600" dirty="0" err="1"/>
              <a:t>ee</a:t>
            </a:r>
            <a:r>
              <a:rPr lang="en-US" sz="3600" dirty="0"/>
              <a:t>  ai)</a:t>
            </a:r>
          </a:p>
          <a:p>
            <a:endParaRPr lang="en-US" sz="3600" dirty="0"/>
          </a:p>
          <a:p>
            <a:r>
              <a:rPr lang="en-US" sz="3600" dirty="0"/>
              <a:t>Read words consistent with their phonic knowledge by sound-blending. </a:t>
            </a:r>
          </a:p>
          <a:p>
            <a:endParaRPr lang="en-US" sz="3600" dirty="0"/>
          </a:p>
          <a:p>
            <a:r>
              <a:rPr lang="en-US" sz="3600" dirty="0"/>
              <a:t>Read aloud simple sentences and books that are consistent with their phonic knowledge, including some common exception words. 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49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7429-4437-436C-BBB7-F04AA66A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Bug Club Phonics 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84B79-C20B-4AD7-A2A9-2833A0EDC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808"/>
            <a:ext cx="10810745" cy="5019004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Phase 1 – developing pre-reading skills (started in Nursery)</a:t>
            </a:r>
          </a:p>
          <a:p>
            <a:endParaRPr lang="en-US" sz="3500" dirty="0"/>
          </a:p>
          <a:p>
            <a:r>
              <a:rPr lang="en-US" sz="3500" dirty="0"/>
              <a:t>Phase 2 – s, a, t, p, </a:t>
            </a:r>
            <a:r>
              <a:rPr lang="en-US" sz="3500" dirty="0" err="1"/>
              <a:t>i</a:t>
            </a:r>
            <a:r>
              <a:rPr lang="en-US" sz="3500" dirty="0"/>
              <a:t>, n, m, d, g, o, c, k, ck, e, u, r, h, b, f, ff, l, </a:t>
            </a:r>
            <a:r>
              <a:rPr lang="en-US" sz="3500" dirty="0" err="1"/>
              <a:t>ll,ss</a:t>
            </a:r>
            <a:r>
              <a:rPr lang="en-US" sz="3500" dirty="0"/>
              <a:t> </a:t>
            </a:r>
          </a:p>
          <a:p>
            <a:endParaRPr lang="en-US" sz="3500" dirty="0"/>
          </a:p>
          <a:p>
            <a:r>
              <a:rPr lang="en-US" sz="3500" dirty="0"/>
              <a:t>Phase 3 – j, v, w, x, y, z, </a:t>
            </a:r>
            <a:r>
              <a:rPr lang="en-US" sz="3500" dirty="0" err="1"/>
              <a:t>zz</a:t>
            </a:r>
            <a:r>
              <a:rPr lang="en-US" sz="3500" dirty="0"/>
              <a:t>, </a:t>
            </a:r>
            <a:r>
              <a:rPr lang="en-US" sz="3500" dirty="0" err="1"/>
              <a:t>qu</a:t>
            </a:r>
            <a:r>
              <a:rPr lang="en-US" sz="3500" dirty="0"/>
              <a:t>, </a:t>
            </a:r>
            <a:r>
              <a:rPr lang="en-US" sz="3500" dirty="0" err="1"/>
              <a:t>ch</a:t>
            </a:r>
            <a:r>
              <a:rPr lang="en-US" sz="3500" dirty="0"/>
              <a:t>, </a:t>
            </a:r>
            <a:r>
              <a:rPr lang="en-US" sz="3500" dirty="0" err="1"/>
              <a:t>sh</a:t>
            </a:r>
            <a:r>
              <a:rPr lang="en-US" sz="3500" dirty="0"/>
              <a:t>, </a:t>
            </a:r>
            <a:r>
              <a:rPr lang="en-US" sz="3500" dirty="0" err="1"/>
              <a:t>th</a:t>
            </a:r>
            <a:r>
              <a:rPr lang="en-US" sz="3500" dirty="0"/>
              <a:t>, ng, ai, </a:t>
            </a:r>
            <a:r>
              <a:rPr lang="en-US" sz="3500" dirty="0" err="1"/>
              <a:t>ee</a:t>
            </a:r>
            <a:r>
              <a:rPr lang="en-US" sz="3500" dirty="0"/>
              <a:t>, </a:t>
            </a:r>
            <a:r>
              <a:rPr lang="en-US" sz="3500" dirty="0" err="1"/>
              <a:t>igh</a:t>
            </a:r>
            <a:r>
              <a:rPr lang="en-US" sz="3500" dirty="0"/>
              <a:t>, </a:t>
            </a:r>
            <a:r>
              <a:rPr lang="en-US" sz="3500" dirty="0" err="1"/>
              <a:t>oa</a:t>
            </a:r>
            <a:r>
              <a:rPr lang="en-US" sz="3500" dirty="0"/>
              <a:t>, </a:t>
            </a:r>
            <a:r>
              <a:rPr lang="en-US" sz="3500" dirty="0" err="1"/>
              <a:t>oo</a:t>
            </a:r>
            <a:r>
              <a:rPr lang="en-US" sz="3500" dirty="0"/>
              <a:t> (long), </a:t>
            </a:r>
            <a:r>
              <a:rPr lang="en-US" sz="3500" dirty="0" err="1"/>
              <a:t>oo</a:t>
            </a:r>
            <a:r>
              <a:rPr lang="en-US" sz="3500" dirty="0"/>
              <a:t> (short), </a:t>
            </a:r>
            <a:r>
              <a:rPr lang="en-US" sz="3500" dirty="0" err="1"/>
              <a:t>ar</a:t>
            </a:r>
            <a:r>
              <a:rPr lang="en-US" sz="3500" dirty="0"/>
              <a:t>, or, </a:t>
            </a:r>
            <a:r>
              <a:rPr lang="en-US" sz="3500" dirty="0" err="1"/>
              <a:t>ur</a:t>
            </a:r>
            <a:r>
              <a:rPr lang="en-US" sz="3500" dirty="0"/>
              <a:t>, ow, oi, ear, air, </a:t>
            </a:r>
            <a:r>
              <a:rPr lang="en-US" sz="3500" dirty="0" err="1"/>
              <a:t>ure</a:t>
            </a:r>
            <a:r>
              <a:rPr lang="en-US" sz="3500" dirty="0"/>
              <a:t>, </a:t>
            </a:r>
            <a:r>
              <a:rPr lang="en-US" sz="3500" dirty="0" err="1"/>
              <a:t>er</a:t>
            </a:r>
            <a:r>
              <a:rPr lang="en-US" sz="3500" dirty="0"/>
              <a:t> </a:t>
            </a:r>
          </a:p>
          <a:p>
            <a:endParaRPr lang="en-US" sz="3500" dirty="0"/>
          </a:p>
          <a:p>
            <a:r>
              <a:rPr lang="en-US" sz="3500" dirty="0"/>
              <a:t>Phase 4 – uses all phonemes from phase 2 and 3 in longer words where it starts and / or ends with 2 consonants </a:t>
            </a:r>
          </a:p>
          <a:p>
            <a:pPr marL="0" indent="0">
              <a:buNone/>
            </a:pPr>
            <a:r>
              <a:rPr lang="en-US" sz="3500" dirty="0"/>
              <a:t>e.g.  Gran, beach, stamp </a:t>
            </a:r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F70B0A-5CF7-47AA-814C-0D8847047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55" y="100494"/>
            <a:ext cx="1508314" cy="150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7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7F225-24F6-480F-8547-D12D995A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Pure Sounds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81436-7AAF-4391-9A24-562483DCA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946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Owl video</a:t>
            </a:r>
          </a:p>
          <a:p>
            <a:pPr marL="0" indent="0">
              <a:buNone/>
            </a:pP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https://www.youtube.com/watch?v=UCI2mu7URBc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Bug Club </a:t>
            </a:r>
            <a:r>
              <a:rPr lang="en-GB" dirty="0">
                <a:hlinkClick r:id="rId3"/>
              </a:rPr>
              <a:t>https://www.activelearnprimary.co.uk/planning#bugclub_phonics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FE2AB-4DC6-47E4-BCA8-A7A6024BD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212" y="19295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Terminology 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7129-27EC-46A1-965A-252B51DB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212" y="1128041"/>
            <a:ext cx="10515600" cy="4351338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Phoneme</a:t>
            </a:r>
            <a:r>
              <a:rPr lang="en-US" sz="3600" dirty="0"/>
              <a:t> – the smallest unit of sound in a word</a:t>
            </a:r>
          </a:p>
          <a:p>
            <a:r>
              <a:rPr lang="en-US" sz="3600" dirty="0">
                <a:solidFill>
                  <a:srgbClr val="FFC000"/>
                </a:solidFill>
              </a:rPr>
              <a:t>Grapheme</a:t>
            </a:r>
            <a:r>
              <a:rPr lang="en-US" sz="3600" dirty="0"/>
              <a:t> – written letters that represent the phoneme (sound) </a:t>
            </a:r>
          </a:p>
          <a:p>
            <a:r>
              <a:rPr lang="en-US" sz="3600" dirty="0">
                <a:solidFill>
                  <a:srgbClr val="00B050"/>
                </a:solidFill>
              </a:rPr>
              <a:t>Digraph</a:t>
            </a:r>
            <a:r>
              <a:rPr lang="en-US" sz="3600" dirty="0"/>
              <a:t> – 2 letters making 1 sound e.g. ai, </a:t>
            </a:r>
            <a:r>
              <a:rPr lang="en-US" sz="3600" dirty="0" err="1"/>
              <a:t>ee</a:t>
            </a:r>
            <a:r>
              <a:rPr lang="en-US" sz="3600" dirty="0"/>
              <a:t>, </a:t>
            </a:r>
            <a:r>
              <a:rPr lang="en-US" sz="3600" dirty="0" err="1"/>
              <a:t>oo</a:t>
            </a:r>
            <a:endParaRPr lang="en-US" sz="3600" dirty="0"/>
          </a:p>
          <a:p>
            <a:r>
              <a:rPr lang="en-US" sz="3600" dirty="0">
                <a:solidFill>
                  <a:srgbClr val="0070C0"/>
                </a:solidFill>
              </a:rPr>
              <a:t>Trigraph</a:t>
            </a:r>
            <a:r>
              <a:rPr lang="en-US" sz="3600" dirty="0"/>
              <a:t> – 3 letters making 1 sound e.g. </a:t>
            </a:r>
            <a:r>
              <a:rPr lang="en-US" sz="3600" dirty="0" err="1"/>
              <a:t>igh</a:t>
            </a:r>
            <a:r>
              <a:rPr lang="en-US" sz="3600" dirty="0"/>
              <a:t>, air, ear </a:t>
            </a:r>
          </a:p>
          <a:p>
            <a:r>
              <a:rPr lang="en-US" sz="3600" dirty="0">
                <a:solidFill>
                  <a:srgbClr val="FF00FF"/>
                </a:solidFill>
              </a:rPr>
              <a:t>Blending</a:t>
            </a:r>
            <a:r>
              <a:rPr lang="en-US" sz="3600" dirty="0"/>
              <a:t> – blend the phonemes (sounds) together when reading </a:t>
            </a:r>
          </a:p>
          <a:p>
            <a:r>
              <a:rPr lang="en-US" sz="3600" dirty="0">
                <a:solidFill>
                  <a:srgbClr val="7030A0"/>
                </a:solidFill>
              </a:rPr>
              <a:t>Segmenting</a:t>
            </a:r>
            <a:r>
              <a:rPr lang="en-US" sz="3600" dirty="0"/>
              <a:t> – split the word into phonemes (sounds) when spelling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3813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F36D-2E8B-43FD-9B59-646920780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Tricky Words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0FDD-0257-479F-ADB4-5D9DEA7E9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175" y="1758213"/>
            <a:ext cx="10515600" cy="4734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Phase 2 – to, the, no, go, I, into, her </a:t>
            </a:r>
          </a:p>
          <a:p>
            <a:pPr marL="0" indent="0">
              <a:buNone/>
            </a:pPr>
            <a:endParaRPr lang="en-US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Phase 3 – me, be, he, my, by, she, they, we, are, you, all, was, give, live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Children need to recognise these as a whole word.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8125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0C98-FAF1-4022-B618-EF73E5ADF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8508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Bug Club online </a:t>
            </a:r>
            <a:endParaRPr lang="en-GB" b="1" u="sng" dirty="0"/>
          </a:p>
        </p:txBody>
      </p:sp>
      <p:pic>
        <p:nvPicPr>
          <p:cNvPr id="4" name="image8.png" descr="C:\Users\lucykill\AppData\Local\Microsoft\Windows\INetCache\Content.MSO\F8B2E6FA.tmp">
            <a:extLst>
              <a:ext uri="{FF2B5EF4-FFF2-40B4-BE49-F238E27FC236}">
                <a16:creationId xmlns:a16="http://schemas.microsoft.com/office/drawing/2014/main" id="{C109D262-CA4A-464B-B525-5B45199408A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90359" y="1121216"/>
            <a:ext cx="9231991" cy="4940219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9294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94A2-23AB-47AB-BE8B-4B391F5C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215" y="-101886"/>
            <a:ext cx="6505280" cy="1325563"/>
          </a:xfrm>
        </p:spPr>
        <p:txBody>
          <a:bodyPr/>
          <a:lstStyle/>
          <a:p>
            <a:pPr algn="ctr"/>
            <a:r>
              <a:rPr lang="en-US" b="1" u="sng" dirty="0"/>
              <a:t>Reading books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1BB79-7FCA-43AD-B8B7-2C9430B06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798" y="974772"/>
            <a:ext cx="6505280" cy="5426027"/>
          </a:xfrm>
        </p:spPr>
        <p:txBody>
          <a:bodyPr>
            <a:normAutofit fontScale="92500"/>
          </a:bodyPr>
          <a:lstStyle/>
          <a:p>
            <a:r>
              <a:rPr lang="en-US" dirty="0"/>
              <a:t>Changed once a week</a:t>
            </a:r>
          </a:p>
          <a:p>
            <a:r>
              <a:rPr lang="en-US" dirty="0"/>
              <a:t>Please re-read the book throughout the week to develop their fluency (pace of their reading) </a:t>
            </a:r>
          </a:p>
          <a:p>
            <a:r>
              <a:rPr lang="en-US" dirty="0"/>
              <a:t>Children need to bring their reading book into school every day </a:t>
            </a:r>
          </a:p>
          <a:p>
            <a:r>
              <a:rPr lang="en-US" dirty="0"/>
              <a:t>You don’t need to read the full book in one night</a:t>
            </a:r>
          </a:p>
          <a:p>
            <a:r>
              <a:rPr lang="en-US" dirty="0"/>
              <a:t>If struggling, try reading a page each or a word each. Then re-read the page together. </a:t>
            </a:r>
          </a:p>
          <a:p>
            <a:r>
              <a:rPr lang="en-US" dirty="0"/>
              <a:t>Ask questions about what’s happened in the book and what they liked/disliked about it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26C2E0-3C83-446C-9B8F-9E383839F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078" y="457200"/>
            <a:ext cx="4800847" cy="509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6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9262-41CA-41BB-91EE-40F4A980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Ways to support your child at home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CA749-FC31-4145-BED9-3F5700C97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Bug Club online – games, activities and reading books </a:t>
            </a:r>
          </a:p>
          <a:p>
            <a:r>
              <a:rPr lang="en-US" dirty="0"/>
              <a:t>Making words with fridge magnets </a:t>
            </a:r>
          </a:p>
          <a:p>
            <a:r>
              <a:rPr lang="en-US" dirty="0"/>
              <a:t>Sound talking e.g. ‘Can you pass me the p-e-n please?’</a:t>
            </a:r>
          </a:p>
          <a:p>
            <a:r>
              <a:rPr lang="en-US" dirty="0"/>
              <a:t>I spy with my little eye, something that sounds like   s-u-n</a:t>
            </a:r>
          </a:p>
          <a:p>
            <a:r>
              <a:rPr lang="en-US" dirty="0"/>
              <a:t>Simon says put your hands on your h-</a:t>
            </a:r>
            <a:r>
              <a:rPr lang="en-US" dirty="0" err="1"/>
              <a:t>ea</a:t>
            </a:r>
            <a:r>
              <a:rPr lang="en-US" dirty="0"/>
              <a:t>-d </a:t>
            </a:r>
          </a:p>
          <a:p>
            <a:r>
              <a:rPr lang="en-US" dirty="0"/>
              <a:t>Teach your monster to read app / website </a:t>
            </a:r>
          </a:p>
          <a:p>
            <a:r>
              <a:rPr lang="en-US" dirty="0"/>
              <a:t>Phonics Play website </a:t>
            </a:r>
          </a:p>
          <a:p>
            <a:r>
              <a:rPr lang="en-US" dirty="0" err="1"/>
              <a:t>Mr</a:t>
            </a:r>
            <a:r>
              <a:rPr lang="en-US" dirty="0"/>
              <a:t> Thorne Does Phonics videos on You Tube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00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554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Phonics and Reading in Reception </vt:lpstr>
      <vt:lpstr>Early Learning Goal for Reading </vt:lpstr>
      <vt:lpstr>Bug Club Phonics </vt:lpstr>
      <vt:lpstr>Pure Sounds </vt:lpstr>
      <vt:lpstr>Terminology </vt:lpstr>
      <vt:lpstr>Tricky Words </vt:lpstr>
      <vt:lpstr>Bug Club online </vt:lpstr>
      <vt:lpstr>Reading books </vt:lpstr>
      <vt:lpstr>Ways to support your child at home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and reading in Reception</dc:title>
  <dc:creator>J Kane</dc:creator>
  <cp:lastModifiedBy>R. Simpson [ King Street Primary School ]</cp:lastModifiedBy>
  <cp:revision>17</cp:revision>
  <dcterms:created xsi:type="dcterms:W3CDTF">2022-09-20T10:01:44Z</dcterms:created>
  <dcterms:modified xsi:type="dcterms:W3CDTF">2024-09-08T16:17:21Z</dcterms:modified>
</cp:coreProperties>
</file>