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handoutMasterIdLst>
    <p:handoutMasterId r:id="rId9"/>
  </p:handout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C7C417-6E00-1375-4B63-B1A4C6C0EE5F}" v="28" dt="2024-02-07T08:25:47.505"/>
    <p1510:client id="{E44970E8-A5CD-37DD-F8B4-8AAF39E686E8}" v="156" dt="2024-02-05T21:27:37.118"/>
    <p1510:client id="{F032B3D5-13C0-162D-A157-4D900FFB4760}" v="43" dt="2024-02-05T21:39:35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0E8FC-289A-4075-A114-C7F80A50CB75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25DDB-015E-4499-92DF-F09F7F97D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05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7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67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10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004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3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5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9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0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3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3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2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7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2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1357" y="1716275"/>
            <a:ext cx="7213872" cy="1277593"/>
          </a:xfrm>
        </p:spPr>
        <p:txBody>
          <a:bodyPr/>
          <a:lstStyle/>
          <a:p>
            <a:r>
              <a:rPr lang="en-GB" sz="7200" dirty="0">
                <a:latin typeface="NTPreCursivefk" panose="03000400000000000000" pitchFamily="66" charset="0"/>
              </a:rPr>
              <a:t>Year 1 phonics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281" y="4050836"/>
            <a:ext cx="7766936" cy="1096899"/>
          </a:xfrm>
        </p:spPr>
        <p:txBody>
          <a:bodyPr/>
          <a:lstStyle/>
          <a:p>
            <a:r>
              <a:rPr lang="en-GB" sz="4400" dirty="0">
                <a:latin typeface="NTPreCursivefk"/>
              </a:rPr>
              <a:t>Wednesday 7</a:t>
            </a:r>
            <a:r>
              <a:rPr lang="en-GB" sz="4400" baseline="30000" dirty="0">
                <a:latin typeface="NTPreCursivefk"/>
              </a:rPr>
              <a:t>th</a:t>
            </a:r>
            <a:r>
              <a:rPr lang="en-GB" sz="4400" dirty="0">
                <a:latin typeface="NTPreCursivefk"/>
              </a:rPr>
              <a:t> February 2024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7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ug Club - Cholsey Primary School">
            <a:extLst>
              <a:ext uri="{FF2B5EF4-FFF2-40B4-BE49-F238E27FC236}">
                <a16:creationId xmlns:a16="http://schemas.microsoft.com/office/drawing/2014/main" id="{D9AD75BB-4F0A-9A82-2486-7F1B6B8784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7491" y="1636765"/>
            <a:ext cx="3256936" cy="3256936"/>
          </a:xfrm>
        </p:spPr>
      </p:pic>
      <p:pic>
        <p:nvPicPr>
          <p:cNvPr id="6" name="Picture 5" descr="A screenshot of a game&#10;&#10;Description automatically generated">
            <a:extLst>
              <a:ext uri="{FF2B5EF4-FFF2-40B4-BE49-F238E27FC236}">
                <a16:creationId xmlns:a16="http://schemas.microsoft.com/office/drawing/2014/main" id="{A5EE0F23-2349-A0E7-4ABA-9CE1A5383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00" y="0"/>
            <a:ext cx="4860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4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168" y="146821"/>
            <a:ext cx="8534400" cy="1507067"/>
          </a:xfrm>
        </p:spPr>
        <p:txBody>
          <a:bodyPr>
            <a:normAutofit/>
          </a:bodyPr>
          <a:lstStyle/>
          <a:p>
            <a:r>
              <a:rPr lang="en-GB" sz="6000" b="1" u="sng" dirty="0">
                <a:latin typeface="NTPreCursivefk" panose="03000400000000000000" pitchFamily="66" charset="0"/>
              </a:rPr>
              <a:t>Year 1 Phonics Screening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229" y="1042859"/>
            <a:ext cx="10430255" cy="474505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4800" dirty="0">
                <a:latin typeface="NTPreCursivefk"/>
              </a:rPr>
              <a:t>Week beginning: Monday 10</a:t>
            </a:r>
            <a:r>
              <a:rPr lang="en-GB" sz="4800" baseline="30000" dirty="0">
                <a:latin typeface="NTPreCursivefk"/>
              </a:rPr>
              <a:t>th</a:t>
            </a:r>
            <a:r>
              <a:rPr lang="en-GB" sz="4800" dirty="0">
                <a:latin typeface="NTPreCursivefk"/>
              </a:rPr>
              <a:t> June 2024</a:t>
            </a:r>
          </a:p>
          <a:p>
            <a:r>
              <a:rPr lang="en-GB" sz="4800" dirty="0">
                <a:latin typeface="NTPreCursivefk"/>
              </a:rPr>
              <a:t>1:1 with Miss Simpson/Mrs Kane </a:t>
            </a:r>
            <a:endParaRPr lang="en-GB" sz="4800" dirty="0">
              <a:latin typeface="NTPreCursivefk" panose="03000400000000000000" pitchFamily="66" charset="0"/>
            </a:endParaRPr>
          </a:p>
          <a:p>
            <a:r>
              <a:rPr lang="en-GB" sz="4800" dirty="0">
                <a:latin typeface="NTPreCursivefk"/>
              </a:rPr>
              <a:t>40 words to read  - 20 real words and 20 nonsense or ‘alien’ words</a:t>
            </a:r>
          </a:p>
          <a:p>
            <a:r>
              <a:rPr lang="en-GB" sz="4800" dirty="0">
                <a:latin typeface="NTPreCursivefk"/>
              </a:rPr>
              <a:t> Pass mark is released at the end of June (previously 32/40) </a:t>
            </a:r>
            <a:endParaRPr lang="en-GB" sz="4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6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ectangular object with black text&#10;&#10;Description automatically generated">
            <a:extLst>
              <a:ext uri="{FF2B5EF4-FFF2-40B4-BE49-F238E27FC236}">
                <a16:creationId xmlns:a16="http://schemas.microsoft.com/office/drawing/2014/main" id="{E504F189-0A24-94C8-7DD8-1E74B29F6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055" y="2705820"/>
            <a:ext cx="3540584" cy="4025012"/>
          </a:xfrm>
          <a:prstGeom prst="rect">
            <a:avLst/>
          </a:prstGeom>
        </p:spPr>
      </p:pic>
      <p:pic>
        <p:nvPicPr>
          <p:cNvPr id="7" name="Picture 6" descr="A group of white rectangular objects with black text&#10;&#10;Description automatically generated">
            <a:extLst>
              <a:ext uri="{FF2B5EF4-FFF2-40B4-BE49-F238E27FC236}">
                <a16:creationId xmlns:a16="http://schemas.microsoft.com/office/drawing/2014/main" id="{CEE6989E-2E56-4351-D426-BDAEC7CEC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997" y="1791828"/>
            <a:ext cx="3250725" cy="4938889"/>
          </a:xfrm>
          <a:prstGeom prst="rect">
            <a:avLst/>
          </a:prstGeom>
        </p:spPr>
      </p:pic>
      <p:pic>
        <p:nvPicPr>
          <p:cNvPr id="4" name="Content Placeholder 3" descr="A group of cartoon characters&#10;&#10;Description automatically generated">
            <a:extLst>
              <a:ext uri="{FF2B5EF4-FFF2-40B4-BE49-F238E27FC236}">
                <a16:creationId xmlns:a16="http://schemas.microsoft.com/office/drawing/2014/main" id="{A4579D22-E46D-944E-CDE7-876CA5593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53448" y="248505"/>
            <a:ext cx="3436101" cy="3880773"/>
          </a:xfrm>
        </p:spPr>
      </p:pic>
      <p:pic>
        <p:nvPicPr>
          <p:cNvPr id="6" name="Picture 5" descr="A group of cartoon characters&#10;&#10;Description automatically generated">
            <a:extLst>
              <a:ext uri="{FF2B5EF4-FFF2-40B4-BE49-F238E27FC236}">
                <a16:creationId xmlns:a16="http://schemas.microsoft.com/office/drawing/2014/main" id="{29756714-9CBB-2E31-BD5B-4BC3710AAB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9859" y="-27542"/>
            <a:ext cx="3449014" cy="523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4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EB510-9699-6EDD-AC0A-69B6E999B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995" y="1316527"/>
            <a:ext cx="10624759" cy="49710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latin typeface="NTPreCursivefk"/>
              </a:rPr>
              <a:t>Results will be shared with parents with the Summer term reports </a:t>
            </a:r>
          </a:p>
          <a:p>
            <a:r>
              <a:rPr lang="en-US" sz="4800" dirty="0">
                <a:latin typeface="NTPreCursivefk"/>
              </a:rPr>
              <a:t>If your child does not pass the screening check, they will receive phonics intervention in Year 2 and retake the screening check at the end of Year 2.</a:t>
            </a:r>
            <a:r>
              <a:rPr lang="en-US" sz="3600" dirty="0">
                <a:latin typeface="NTPreCursivefk"/>
              </a:rPr>
              <a:t> 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216C2B7-7956-119D-7C94-07485AC78712}"/>
              </a:ext>
            </a:extLst>
          </p:cNvPr>
          <p:cNvSpPr txBox="1">
            <a:spLocks/>
          </p:cNvSpPr>
          <p:nvPr/>
        </p:nvSpPr>
        <p:spPr>
          <a:xfrm>
            <a:off x="1292491" y="393006"/>
            <a:ext cx="8534400" cy="1507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6000" b="1" u="sng" dirty="0">
                <a:latin typeface="NTPreCursivefk" panose="03000400000000000000" pitchFamily="66" charset="0"/>
              </a:rPr>
              <a:t>Year 1 Phonics Screening Test </a:t>
            </a:r>
          </a:p>
        </p:txBody>
      </p:sp>
    </p:spTree>
    <p:extLst>
      <p:ext uri="{BB962C8B-B14F-4D97-AF65-F5344CB8AC3E}">
        <p14:creationId xmlns:p14="http://schemas.microsoft.com/office/powerpoint/2010/main" val="384244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u="sng" dirty="0">
                <a:latin typeface="NTPreCursivefk" panose="03000400000000000000" pitchFamily="66" charset="0"/>
              </a:rPr>
              <a:t>Dots and dashes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5" y="1542403"/>
            <a:ext cx="10282587" cy="3880773"/>
          </a:xfrm>
        </p:spPr>
        <p:txBody>
          <a:bodyPr>
            <a:noAutofit/>
          </a:bodyPr>
          <a:lstStyle/>
          <a:p>
            <a:r>
              <a:rPr lang="en-GB" sz="3600" dirty="0">
                <a:latin typeface="NTPreCursivefk" panose="03000400000000000000" pitchFamily="66" charset="0"/>
              </a:rPr>
              <a:t>Dots for sounds made by 1 letter</a:t>
            </a:r>
          </a:p>
          <a:p>
            <a:r>
              <a:rPr lang="en-GB" sz="3600" dirty="0">
                <a:latin typeface="NTPreCursivefk" panose="03000400000000000000" pitchFamily="66" charset="0"/>
              </a:rPr>
              <a:t>Dashes for sounds made by 2 or more letters</a:t>
            </a:r>
          </a:p>
          <a:p>
            <a:r>
              <a:rPr lang="en-GB" sz="3600" dirty="0">
                <a:latin typeface="NTPreCursivefk" panose="03000400000000000000" pitchFamily="66" charset="0"/>
              </a:rPr>
              <a:t>Smiles for split digraphs 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pPr marL="0" indent="0">
              <a:buNone/>
            </a:pPr>
            <a:r>
              <a:rPr lang="en-GB" sz="6600" dirty="0">
                <a:latin typeface="NTPreCursivefk" panose="03000400000000000000" pitchFamily="66" charset="0"/>
              </a:rPr>
              <a:t>  sat          light         cake </a:t>
            </a:r>
          </a:p>
        </p:txBody>
      </p:sp>
      <p:sp>
        <p:nvSpPr>
          <p:cNvPr id="4" name="Oval 3"/>
          <p:cNvSpPr/>
          <p:nvPr/>
        </p:nvSpPr>
        <p:spPr>
          <a:xfrm>
            <a:off x="1111877" y="5044225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455313" y="5044225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798749" y="5044225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657860" y="5147254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7231" y="5194475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448541" y="5095739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8731876" y="5061397"/>
            <a:ext cx="618186" cy="361779"/>
          </a:xfrm>
          <a:custGeom>
            <a:avLst/>
            <a:gdLst>
              <a:gd name="connsiteX0" fmla="*/ 0 w 618186"/>
              <a:gd name="connsiteY0" fmla="*/ 0 h 566972"/>
              <a:gd name="connsiteX1" fmla="*/ 283335 w 618186"/>
              <a:gd name="connsiteY1" fmla="*/ 566671 h 566972"/>
              <a:gd name="connsiteX2" fmla="*/ 618186 w 618186"/>
              <a:gd name="connsiteY2" fmla="*/ 77273 h 566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8186" h="566972">
                <a:moveTo>
                  <a:pt x="0" y="0"/>
                </a:moveTo>
                <a:cubicBezTo>
                  <a:pt x="90152" y="276896"/>
                  <a:pt x="180304" y="553792"/>
                  <a:pt x="283335" y="566671"/>
                </a:cubicBezTo>
                <a:cubicBezTo>
                  <a:pt x="386366" y="579550"/>
                  <a:pt x="549499" y="176011"/>
                  <a:pt x="618186" y="77273"/>
                </a:cubicBezTo>
              </a:path>
            </a:pathLst>
          </a:cu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9009727" y="5065686"/>
            <a:ext cx="115910" cy="10303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924152" y="5207354"/>
            <a:ext cx="6459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86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72" y="140677"/>
            <a:ext cx="8596668" cy="1320800"/>
          </a:xfrm>
        </p:spPr>
        <p:txBody>
          <a:bodyPr>
            <a:normAutofit/>
          </a:bodyPr>
          <a:lstStyle/>
          <a:p>
            <a:r>
              <a:rPr lang="en-GB" sz="5400" b="1" u="sng" dirty="0">
                <a:latin typeface="NTPreCursivefk" panose="03000400000000000000" pitchFamily="66" charset="0"/>
              </a:rPr>
              <a:t>How can you help?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611" y="988646"/>
            <a:ext cx="11209866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4400" dirty="0">
                <a:latin typeface="NTPreCursivefk" panose="03000400000000000000" pitchFamily="66" charset="0"/>
              </a:rPr>
              <a:t>Point to different sounds on the sound mats randomly – take it in turns</a:t>
            </a:r>
          </a:p>
          <a:p>
            <a:r>
              <a:rPr lang="en-GB" sz="4400" dirty="0">
                <a:latin typeface="NTPreCursivefk"/>
              </a:rPr>
              <a:t>Supporting your child to complete their homework</a:t>
            </a:r>
            <a:endParaRPr lang="en-GB" sz="4400" dirty="0">
              <a:latin typeface="NTPreCursivefk" panose="03000400000000000000" pitchFamily="66" charset="0"/>
            </a:endParaRPr>
          </a:p>
          <a:p>
            <a:r>
              <a:rPr lang="en-GB" sz="4400" dirty="0">
                <a:latin typeface="NTPreCursivefk"/>
              </a:rPr>
              <a:t>Playing phonics games (e.g. phonics play, </a:t>
            </a:r>
            <a:r>
              <a:rPr lang="en-GB" sz="4400">
                <a:latin typeface="NTPreCursivefk"/>
              </a:rPr>
              <a:t>Teach Your Monster to Read) </a:t>
            </a:r>
          </a:p>
          <a:p>
            <a:r>
              <a:rPr lang="en-GB" sz="4400">
                <a:latin typeface="NTPreCursivefk"/>
              </a:rPr>
              <a:t>Bug Club online games </a:t>
            </a:r>
            <a:endParaRPr lang="en-GB" sz="4400" dirty="0">
              <a:latin typeface="NTPreCursivefk" panose="03000400000000000000" pitchFamily="66" charset="0"/>
            </a:endParaRPr>
          </a:p>
          <a:p>
            <a:r>
              <a:rPr lang="en-GB" sz="4400">
                <a:latin typeface="NTPreCursivefk"/>
              </a:rPr>
              <a:t>Reading as much as possible </a:t>
            </a:r>
            <a:endParaRPr lang="en-GB" sz="4400" dirty="0">
              <a:latin typeface="NTPreCursivefk" panose="03000400000000000000" pitchFamily="66" charset="0"/>
            </a:endParaRPr>
          </a:p>
          <a:p>
            <a:endParaRPr lang="en-GB" sz="44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071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193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NTPreCursivefk</vt:lpstr>
      <vt:lpstr>Trebuchet MS</vt:lpstr>
      <vt:lpstr>Wingdings 3</vt:lpstr>
      <vt:lpstr>Facet</vt:lpstr>
      <vt:lpstr>Year 1 phonics meeting</vt:lpstr>
      <vt:lpstr>PowerPoint Presentation</vt:lpstr>
      <vt:lpstr>Year 1 Phonics Screening Test </vt:lpstr>
      <vt:lpstr>PowerPoint Presentation</vt:lpstr>
      <vt:lpstr>PowerPoint Presentation</vt:lpstr>
      <vt:lpstr>Dots and dashes </vt:lpstr>
      <vt:lpstr>How can you help? </vt:lpstr>
    </vt:vector>
  </TitlesOfParts>
  <Company>Etherley Lane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phonics meeting</dc:title>
  <dc:creator>J Nicholson</dc:creator>
  <cp:lastModifiedBy>R. Simpson [ King Street Primary School ]</cp:lastModifiedBy>
  <cp:revision>86</cp:revision>
  <cp:lastPrinted>2019-02-06T14:33:41Z</cp:lastPrinted>
  <dcterms:created xsi:type="dcterms:W3CDTF">2019-02-04T21:09:40Z</dcterms:created>
  <dcterms:modified xsi:type="dcterms:W3CDTF">2024-02-08T15:12:09Z</dcterms:modified>
</cp:coreProperties>
</file>